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64" r:id="rId21"/>
  </p:sldIdLst>
  <p:sldSz cx="9144000" cy="5143500" type="screen16x9"/>
  <p:notesSz cx="9144000" cy="5143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65DB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111" d="100"/>
          <a:sy n="111" d="100"/>
        </p:scale>
        <p:origin x="-634" y="-8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250" y="11027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9" d="100"/>
          <a:sy n="119" d="100"/>
        </p:scale>
        <p:origin x="-1128" y="-67"/>
      </p:cViewPr>
      <p:guideLst>
        <p:guide orient="horz" pos="1620"/>
        <p:guide pos="288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41A9B-0E41-40BD-8888-658483BF5B57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884738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4884738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280BA-E86C-438C-94C8-1BC10F09F3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280BA-E86C-438C-94C8-1BC10F09F35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22098" y="457684"/>
            <a:ext cx="3699802" cy="678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3246" y="1894131"/>
            <a:ext cx="8237507" cy="281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video" Target="../media/media3.mp4"/><Relationship Id="rId7" Type="http://schemas.microsoft.com/office/2007/relationships/media" Target="../media/media1.MP4"/><Relationship Id="rId12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openxmlformats.org/officeDocument/2006/relationships/video" Target="../media/media1.MP4"/><Relationship Id="rId6" Type="http://schemas.openxmlformats.org/officeDocument/2006/relationships/image" Target="../media/image14.png"/><Relationship Id="rId11" Type="http://schemas.microsoft.com/office/2007/relationships/media" Target="../media/media3.mp4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5.xml"/><Relationship Id="rId9" Type="http://schemas.microsoft.com/office/2007/relationships/media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14.png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https://www.instagram.com/houseofhopeonthehill/" TargetMode="External"/><Relationship Id="rId7" Type="http://schemas.openxmlformats.org/officeDocument/2006/relationships/image" Target="../media/image69.png"/><Relationship Id="rId2" Type="http://schemas.openxmlformats.org/officeDocument/2006/relationships/hyperlink" Target="https://houseofhope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houseofhopeonahill" TargetMode="External"/><Relationship Id="rId5" Type="http://schemas.openxmlformats.org/officeDocument/2006/relationships/hyperlink" Target="https://vk.com/club2020944" TargetMode="External"/><Relationship Id="rId10" Type="http://schemas.openxmlformats.org/officeDocument/2006/relationships/image" Target="../media/image72.png"/><Relationship Id="rId4" Type="http://schemas.openxmlformats.org/officeDocument/2006/relationships/hyperlink" Target="https://vk.com/club30452528" TargetMode="External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0" y="1"/>
            <a:ext cx="9144050" cy="5143500"/>
            <a:chOff x="-50" y="1"/>
            <a:chExt cx="8964295" cy="5143500"/>
          </a:xfrm>
        </p:grpSpPr>
        <p:sp>
          <p:nvSpPr>
            <p:cNvPr id="3" name="object 3"/>
            <p:cNvSpPr/>
            <p:nvPr/>
          </p:nvSpPr>
          <p:spPr>
            <a:xfrm>
              <a:off x="4727118" y="1"/>
              <a:ext cx="4237355" cy="4784090"/>
            </a:xfrm>
            <a:custGeom>
              <a:avLst/>
              <a:gdLst/>
              <a:ahLst/>
              <a:cxnLst/>
              <a:rect l="l" t="t" r="r" b="b"/>
              <a:pathLst>
                <a:path w="4237355" h="4784090">
                  <a:moveTo>
                    <a:pt x="0" y="4783498"/>
                  </a:moveTo>
                  <a:lnTo>
                    <a:pt x="4236829" y="4783498"/>
                  </a:lnTo>
                  <a:lnTo>
                    <a:pt x="4236829" y="0"/>
                  </a:lnTo>
                  <a:lnTo>
                    <a:pt x="0" y="0"/>
                  </a:lnTo>
                  <a:lnTo>
                    <a:pt x="0" y="4783498"/>
                  </a:lnTo>
                  <a:close/>
                </a:path>
              </a:pathLst>
            </a:custGeom>
            <a:solidFill>
              <a:srgbClr val="99B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50" y="1"/>
              <a:ext cx="4727575" cy="5143500"/>
            </a:xfrm>
            <a:custGeom>
              <a:avLst/>
              <a:gdLst/>
              <a:ahLst/>
              <a:cxnLst/>
              <a:rect l="l" t="t" r="r" b="b"/>
              <a:pathLst>
                <a:path w="4727575" h="5143500">
                  <a:moveTo>
                    <a:pt x="4727170" y="0"/>
                  </a:moveTo>
                  <a:lnTo>
                    <a:pt x="0" y="0"/>
                  </a:lnTo>
                  <a:lnTo>
                    <a:pt x="0" y="5143498"/>
                  </a:lnTo>
                  <a:lnTo>
                    <a:pt x="4727170" y="5143498"/>
                  </a:lnTo>
                  <a:lnTo>
                    <a:pt x="4727170" y="0"/>
                  </a:lnTo>
                  <a:close/>
                </a:path>
              </a:pathLst>
            </a:custGeom>
            <a:solidFill>
              <a:srgbClr val="465DB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70965" y="1467284"/>
            <a:ext cx="4141302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</a:t>
            </a:r>
            <a:r>
              <a:rPr lang="ru-RU" sz="2000" b="1" spc="-5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ОНД</a:t>
            </a:r>
            <a:r>
              <a:rPr sz="2000" b="1" spc="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</a:t>
            </a:r>
            <a:r>
              <a:rPr lang="ru-RU" sz="2000" b="1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ЕАБИЛИТАЦИОННЫЙ ЦЕНТР </a:t>
            </a:r>
            <a:r>
              <a:rPr sz="2000" b="1" spc="-6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</a:t>
            </a:r>
            <a:r>
              <a:rPr lang="ru-RU" sz="2000" b="1" spc="-6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ОМ</a:t>
            </a:r>
            <a:r>
              <a:rPr sz="2000" b="1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spc="-2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НАДЕЖДЫ НА</a:t>
            </a:r>
            <a:r>
              <a:rPr sz="2000" b="1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ГОРЕ</a:t>
            </a:r>
            <a:r>
              <a:rPr sz="2000" b="1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242" y="133350"/>
            <a:ext cx="1179375" cy="11596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3E991E4-F878-41BB-88BB-C4F49AD308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7869" y="1056373"/>
            <a:ext cx="4546131" cy="30307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0A3F978-30DA-468A-9504-3DCCA20DCB21}"/>
              </a:ext>
            </a:extLst>
          </p:cNvPr>
          <p:cNvSpPr txBox="1"/>
          <p:nvPr/>
        </p:nvSpPr>
        <p:spPr>
          <a:xfrm>
            <a:off x="185319" y="2498195"/>
            <a:ext cx="3691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«Дорогой трезвости»</a:t>
            </a:r>
          </a:p>
          <a:p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97460DA-3B1D-4F49-B45B-8C8D3A1841AF}"/>
              </a:ext>
            </a:extLst>
          </p:cNvPr>
          <p:cNvSpPr txBox="1"/>
          <p:nvPr/>
        </p:nvSpPr>
        <p:spPr>
          <a:xfrm>
            <a:off x="185552" y="2933537"/>
            <a:ext cx="4141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Предоставление  социально-психологической помощи на территории Ленинградской области гражданам, страдающим химической зависимостью и их семьям</a:t>
            </a:r>
          </a:p>
          <a:p>
            <a:endParaRPr lang="ru-RU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8024" y="158578"/>
            <a:ext cx="7956550" cy="4784090"/>
          </a:xfrm>
          <a:custGeom>
            <a:avLst/>
            <a:gdLst/>
            <a:ahLst/>
            <a:cxnLst/>
            <a:rect l="l" t="t" r="r" b="b"/>
            <a:pathLst>
              <a:path w="7956550" h="4784090">
                <a:moveTo>
                  <a:pt x="7955991" y="0"/>
                </a:moveTo>
                <a:lnTo>
                  <a:pt x="0" y="0"/>
                </a:lnTo>
                <a:lnTo>
                  <a:pt x="0" y="2699994"/>
                </a:lnTo>
                <a:lnTo>
                  <a:pt x="0" y="4783493"/>
                </a:lnTo>
                <a:lnTo>
                  <a:pt x="7955991" y="4783493"/>
                </a:lnTo>
                <a:lnTo>
                  <a:pt x="7955991" y="2699994"/>
                </a:lnTo>
                <a:lnTo>
                  <a:pt x="7955991" y="0"/>
                </a:lnTo>
                <a:close/>
              </a:path>
            </a:pathLst>
          </a:custGeom>
          <a:solidFill>
            <a:srgbClr val="99B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2290"/>
            <a:ext cx="3507110" cy="2861310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331" y="810231"/>
            <a:ext cx="2919298" cy="2104800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34E07831-2768-4F23-BCF3-FD462992EFC4}"/>
              </a:ext>
            </a:extLst>
          </p:cNvPr>
          <p:cNvSpPr txBox="1">
            <a:spLocks/>
          </p:cNvSpPr>
          <p:nvPr/>
        </p:nvSpPr>
        <p:spPr>
          <a:xfrm>
            <a:off x="404942" y="77754"/>
            <a:ext cx="3024187" cy="83080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 ПОДДЕРЖИВАЮТ:</a:t>
            </a: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xmlns="" id="{70CFBEBD-1053-4659-A74B-20ADE2240F23}"/>
              </a:ext>
            </a:extLst>
          </p:cNvPr>
          <p:cNvSpPr/>
          <p:nvPr/>
        </p:nvSpPr>
        <p:spPr>
          <a:xfrm>
            <a:off x="4117818" y="232196"/>
            <a:ext cx="4396183" cy="1708523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CA8B9A1-7749-463A-AA9D-66C021016C7B}"/>
              </a:ext>
            </a:extLst>
          </p:cNvPr>
          <p:cNvSpPr txBox="1"/>
          <p:nvPr/>
        </p:nvSpPr>
        <p:spPr>
          <a:xfrm>
            <a:off x="3795026" y="369840"/>
            <a:ext cx="2697934" cy="1384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r">
              <a:lnSpc>
                <a:spcPct val="115000"/>
              </a:lnSpc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Сергей Миронов</a:t>
            </a:r>
          </a:p>
          <a:p>
            <a:pPr marL="457200" algn="r">
              <a:lnSpc>
                <a:spcPct val="115000"/>
              </a:lnSpc>
            </a:pPr>
            <a:endParaRPr lang="ru-RU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algn="r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 фракции </a:t>
            </a:r>
          </a:p>
          <a:p>
            <a:pPr marL="457200" algn="r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«Справедливая Россия»</a:t>
            </a:r>
          </a:p>
          <a:p>
            <a:pPr marL="457200" algn="r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 Государственной Думе </a:t>
            </a:r>
          </a:p>
          <a:p>
            <a:pPr marL="457200" algn="r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Федерального Собрания</a:t>
            </a:r>
          </a:p>
          <a:p>
            <a:pPr marL="457200" algn="r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Российской Федерации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703D4C2-0AA0-4D19-8FAD-09DD9AFFA5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4725" y="232196"/>
            <a:ext cx="1819275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object 5">
            <a:extLst>
              <a:ext uri="{FF2B5EF4-FFF2-40B4-BE49-F238E27FC236}">
                <a16:creationId xmlns:a16="http://schemas.microsoft.com/office/drawing/2014/main" xmlns="" id="{3687A6F1-4F7F-4DCA-A435-5094254DB762}"/>
              </a:ext>
            </a:extLst>
          </p:cNvPr>
          <p:cNvSpPr/>
          <p:nvPr/>
        </p:nvSpPr>
        <p:spPr>
          <a:xfrm>
            <a:off x="4117817" y="3034927"/>
            <a:ext cx="4396183" cy="1708523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03A5DB0-42B5-4324-8372-59C270D688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4566" y="2114550"/>
            <a:ext cx="1743075" cy="2628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9E9A3A9-B0F5-4A86-B75A-36D1BB8B5666}"/>
              </a:ext>
            </a:extLst>
          </p:cNvPr>
          <p:cNvSpPr txBox="1"/>
          <p:nvPr/>
        </p:nvSpPr>
        <p:spPr>
          <a:xfrm>
            <a:off x="5611454" y="3156387"/>
            <a:ext cx="2819400" cy="169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</a:t>
            </a:r>
            <a:r>
              <a:rPr lang="ru-RU" sz="1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Ржаненков</a:t>
            </a:r>
            <a:endParaRPr lang="ru-RU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</a:pPr>
            <a:endParaRPr lang="ru-RU" sz="1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Депутат и председатель </a:t>
            </a:r>
          </a:p>
          <a:p>
            <a:pPr marL="457200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постоянной комиссии по социальной политике и здравоохранению </a:t>
            </a:r>
          </a:p>
          <a:p>
            <a:pPr marL="457200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Законодательного Собрания Санкт-Петербурга </a:t>
            </a:r>
          </a:p>
          <a:p>
            <a:endParaRPr lang="ru-RU" sz="1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67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230" y="180009"/>
            <a:ext cx="8688344" cy="4784090"/>
          </a:xfrm>
          <a:custGeom>
            <a:avLst/>
            <a:gdLst/>
            <a:ahLst/>
            <a:cxnLst/>
            <a:rect l="l" t="t" r="r" b="b"/>
            <a:pathLst>
              <a:path w="7956550" h="4784090">
                <a:moveTo>
                  <a:pt x="7955991" y="0"/>
                </a:moveTo>
                <a:lnTo>
                  <a:pt x="0" y="0"/>
                </a:lnTo>
                <a:lnTo>
                  <a:pt x="0" y="2699994"/>
                </a:lnTo>
                <a:lnTo>
                  <a:pt x="0" y="4783493"/>
                </a:lnTo>
                <a:lnTo>
                  <a:pt x="7955991" y="4783493"/>
                </a:lnTo>
                <a:lnTo>
                  <a:pt x="7955991" y="2699994"/>
                </a:lnTo>
                <a:lnTo>
                  <a:pt x="7955991" y="0"/>
                </a:lnTo>
                <a:close/>
              </a:path>
            </a:pathLst>
          </a:custGeom>
          <a:solidFill>
            <a:srgbClr val="99B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2290"/>
            <a:ext cx="3507110" cy="1320260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34E07831-2768-4F23-BCF3-FD462992EFC4}"/>
              </a:ext>
            </a:extLst>
          </p:cNvPr>
          <p:cNvSpPr txBox="1">
            <a:spLocks/>
          </p:cNvSpPr>
          <p:nvPr/>
        </p:nvSpPr>
        <p:spPr>
          <a:xfrm>
            <a:off x="307186" y="179401"/>
            <a:ext cx="3024187" cy="83080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 ПОДДЕРЖИВАЮТ: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06A4A84-9FC0-4A00-B27B-239FA6973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3650" y="1657350"/>
            <a:ext cx="4451046" cy="175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4F526EA-AF61-4E6E-AE6C-FB646B5F7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657350"/>
            <a:ext cx="2152193" cy="2138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6147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85750"/>
            <a:ext cx="8688344" cy="4784090"/>
          </a:xfrm>
          <a:custGeom>
            <a:avLst/>
            <a:gdLst/>
            <a:ahLst/>
            <a:cxnLst/>
            <a:rect l="l" t="t" r="r" b="b"/>
            <a:pathLst>
              <a:path w="7956550" h="4784090">
                <a:moveTo>
                  <a:pt x="7955991" y="0"/>
                </a:moveTo>
                <a:lnTo>
                  <a:pt x="0" y="0"/>
                </a:lnTo>
                <a:lnTo>
                  <a:pt x="0" y="2699994"/>
                </a:lnTo>
                <a:lnTo>
                  <a:pt x="0" y="4783493"/>
                </a:lnTo>
                <a:lnTo>
                  <a:pt x="7955991" y="4783493"/>
                </a:lnTo>
                <a:lnTo>
                  <a:pt x="7955991" y="2699994"/>
                </a:lnTo>
                <a:lnTo>
                  <a:pt x="7955991" y="0"/>
                </a:lnTo>
                <a:close/>
              </a:path>
            </a:pathLst>
          </a:custGeom>
          <a:solidFill>
            <a:srgbClr val="99B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-19050"/>
            <a:ext cx="4953000" cy="787358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34E07831-2768-4F23-BCF3-FD462992EFC4}"/>
              </a:ext>
            </a:extLst>
          </p:cNvPr>
          <p:cNvSpPr txBox="1">
            <a:spLocks/>
          </p:cNvSpPr>
          <p:nvPr/>
        </p:nvSpPr>
        <p:spPr>
          <a:xfrm>
            <a:off x="307186" y="80704"/>
            <a:ext cx="4645814" cy="406073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 ПОДДЕРЖИВАЮТ:</a:t>
            </a:r>
          </a:p>
        </p:txBody>
      </p:sp>
      <p:pic>
        <p:nvPicPr>
          <p:cNvPr id="8" name="object 9">
            <a:extLst>
              <a:ext uri="{FF2B5EF4-FFF2-40B4-BE49-F238E27FC236}">
                <a16:creationId xmlns:a16="http://schemas.microsoft.com/office/drawing/2014/main" xmlns="" id="{99AC4051-033C-4C97-B307-49D4659B97A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-78169"/>
            <a:ext cx="2919298" cy="2104800"/>
          </a:xfrm>
          <a:prstGeom prst="rect">
            <a:avLst/>
          </a:prstGeom>
        </p:spPr>
      </p:pic>
      <p:pic>
        <p:nvPicPr>
          <p:cNvPr id="9" name="IMG_5353">
            <a:hlinkClick r:id="" action="ppaction://media"/>
            <a:extLst>
              <a:ext uri="{FF2B5EF4-FFF2-40B4-BE49-F238E27FC236}">
                <a16:creationId xmlns:a16="http://schemas.microsoft.com/office/drawing/2014/main" xmlns="" id="{5D9D5BB0-64A4-4A53-9187-635B58BFE1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432674" y="800055"/>
            <a:ext cx="1949326" cy="3543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object 3">
            <a:extLst>
              <a:ext uri="{FF2B5EF4-FFF2-40B4-BE49-F238E27FC236}">
                <a16:creationId xmlns:a16="http://schemas.microsoft.com/office/drawing/2014/main" xmlns="" id="{3EB1FFF0-C45E-42DB-80D9-B2D6367A7DAE}"/>
              </a:ext>
            </a:extLst>
          </p:cNvPr>
          <p:cNvSpPr txBox="1">
            <a:spLocks/>
          </p:cNvSpPr>
          <p:nvPr/>
        </p:nvSpPr>
        <p:spPr>
          <a:xfrm>
            <a:off x="3886200" y="4476750"/>
            <a:ext cx="2073942" cy="310726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ВИДЕО</a:t>
            </a:r>
          </a:p>
        </p:txBody>
      </p:sp>
      <p:sp>
        <p:nvSpPr>
          <p:cNvPr id="23" name="Стрелка вправо 22"/>
          <p:cNvSpPr/>
          <p:nvPr/>
        </p:nvSpPr>
        <p:spPr>
          <a:xfrm rot="19918263">
            <a:off x="5412033" y="4424623"/>
            <a:ext cx="457200" cy="121919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" name="img-5359-kopiya-1_XydFAJV1">
            <a:hlinkClick r:id="" action="ppaction://media"/>
            <a:extLst>
              <a:ext uri="{FF2B5EF4-FFF2-40B4-BE49-F238E27FC236}">
                <a16:creationId xmlns:a16="http://schemas.microsoft.com/office/drawing/2014/main" xmlns="" id="{B3C4A821-9CF8-4452-AAC4-B6CC04FA84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25353" y="816340"/>
            <a:ext cx="1985977" cy="3529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Стрелка вправо 23"/>
          <p:cNvSpPr/>
          <p:nvPr/>
        </p:nvSpPr>
        <p:spPr>
          <a:xfrm rot="11904220">
            <a:off x="3207954" y="4393402"/>
            <a:ext cx="457200" cy="121919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16200000">
            <a:off x="4419602" y="4171949"/>
            <a:ext cx="304800" cy="152401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" name="img-5360-1_KV4yM7w9">
            <a:hlinkClick r:id="" action="ppaction://media"/>
            <a:extLst>
              <a:ext uri="{FF2B5EF4-FFF2-40B4-BE49-F238E27FC236}">
                <a16:creationId xmlns:a16="http://schemas.microsoft.com/office/drawing/2014/main" xmlns="" id="{8560B0EF-8392-4066-AE0C-8D1FA409E01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895600" y="1674217"/>
            <a:ext cx="3429000" cy="1874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object 5">
            <a:extLst>
              <a:ext uri="{FF2B5EF4-FFF2-40B4-BE49-F238E27FC236}">
                <a16:creationId xmlns:a16="http://schemas.microsoft.com/office/drawing/2014/main" xmlns="" id="{CF812F57-01D9-4E21-AC48-55C0BD3E08BA}"/>
              </a:ext>
            </a:extLst>
          </p:cNvPr>
          <p:cNvSpPr/>
          <p:nvPr/>
        </p:nvSpPr>
        <p:spPr>
          <a:xfrm>
            <a:off x="2895600" y="3333750"/>
            <a:ext cx="3429000" cy="630478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E6A70A0-7337-493B-BFC9-153FCE5122B9}"/>
              </a:ext>
            </a:extLst>
          </p:cNvPr>
          <p:cNvSpPr txBox="1"/>
          <p:nvPr/>
        </p:nvSpPr>
        <p:spPr>
          <a:xfrm>
            <a:off x="2928843" y="3413264"/>
            <a:ext cx="2938557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Юрий Шевчук</a:t>
            </a:r>
          </a:p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Музыкант. Лидер группы «ДДТ»</a:t>
            </a:r>
          </a:p>
          <a:p>
            <a:pPr algn="ctr"/>
            <a:endParaRPr lang="ru-RU" sz="1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xmlns="" id="{79062A31-A803-433A-9B22-921A76785E5C}"/>
              </a:ext>
            </a:extLst>
          </p:cNvPr>
          <p:cNvSpPr/>
          <p:nvPr/>
        </p:nvSpPr>
        <p:spPr>
          <a:xfrm>
            <a:off x="592116" y="4171950"/>
            <a:ext cx="2290869" cy="787358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C3B2BB-A3F7-484C-A3DB-2AB2FEB47DFC}"/>
              </a:ext>
            </a:extLst>
          </p:cNvPr>
          <p:cNvSpPr txBox="1"/>
          <p:nvPr/>
        </p:nvSpPr>
        <p:spPr>
          <a:xfrm>
            <a:off x="191302" y="4217662"/>
            <a:ext cx="2650252" cy="869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Светлана </a:t>
            </a:r>
            <a:r>
              <a:rPr lang="ru-RU" sz="10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Агапитова</a:t>
            </a:r>
            <a:r>
              <a:rPr lang="ru-RU" sz="10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900" b="1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Уполномоченный по правам человека в Санкт-Петербурге</a:t>
            </a:r>
            <a:endParaRPr lang="ru-RU" sz="9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1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759359C5-05A7-46F6-99E5-6A9B046A6977}"/>
              </a:ext>
            </a:extLst>
          </p:cNvPr>
          <p:cNvSpPr/>
          <p:nvPr/>
        </p:nvSpPr>
        <p:spPr>
          <a:xfrm>
            <a:off x="6249109" y="4171950"/>
            <a:ext cx="2290869" cy="787358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B01B7D-15EC-4354-8F86-C7638C0D3A46}"/>
              </a:ext>
            </a:extLst>
          </p:cNvPr>
          <p:cNvSpPr txBox="1"/>
          <p:nvPr/>
        </p:nvSpPr>
        <p:spPr>
          <a:xfrm>
            <a:off x="5867400" y="4220656"/>
            <a:ext cx="2743200" cy="726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Иван Ургант</a:t>
            </a:r>
          </a:p>
          <a:p>
            <a:pPr marL="457200" algn="ctr">
              <a:lnSpc>
                <a:spcPct val="115000"/>
              </a:lnSpc>
            </a:pPr>
            <a:r>
              <a:rPr lang="ru-RU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Актер. Ведущий телевизионных программ</a:t>
            </a:r>
          </a:p>
          <a:p>
            <a:pPr algn="ctr"/>
            <a:endParaRPr lang="ru-RU" sz="9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86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6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6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230" y="180009"/>
            <a:ext cx="8688344" cy="4784090"/>
          </a:xfrm>
          <a:custGeom>
            <a:avLst/>
            <a:gdLst/>
            <a:ahLst/>
            <a:cxnLst/>
            <a:rect l="l" t="t" r="r" b="b"/>
            <a:pathLst>
              <a:path w="7956550" h="4784090">
                <a:moveTo>
                  <a:pt x="7955991" y="0"/>
                </a:moveTo>
                <a:lnTo>
                  <a:pt x="0" y="0"/>
                </a:lnTo>
                <a:lnTo>
                  <a:pt x="0" y="2699994"/>
                </a:lnTo>
                <a:lnTo>
                  <a:pt x="0" y="4783493"/>
                </a:lnTo>
                <a:lnTo>
                  <a:pt x="7955991" y="4783493"/>
                </a:lnTo>
                <a:lnTo>
                  <a:pt x="7955991" y="2699994"/>
                </a:lnTo>
                <a:lnTo>
                  <a:pt x="7955991" y="0"/>
                </a:lnTo>
                <a:close/>
              </a:path>
            </a:pathLst>
          </a:custGeom>
          <a:solidFill>
            <a:srgbClr val="99B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xmlns="" id="{CF812F57-01D9-4E21-AC48-55C0BD3E08BA}"/>
              </a:ext>
            </a:extLst>
          </p:cNvPr>
          <p:cNvSpPr/>
          <p:nvPr/>
        </p:nvSpPr>
        <p:spPr>
          <a:xfrm>
            <a:off x="2928714" y="2485026"/>
            <a:ext cx="3441616" cy="787358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759359C5-05A7-46F6-99E5-6A9B046A6977}"/>
              </a:ext>
            </a:extLst>
          </p:cNvPr>
          <p:cNvSpPr/>
          <p:nvPr/>
        </p:nvSpPr>
        <p:spPr>
          <a:xfrm>
            <a:off x="6249109" y="4171950"/>
            <a:ext cx="2290869" cy="787358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xmlns="" id="{79062A31-A803-433A-9B22-921A76785E5C}"/>
              </a:ext>
            </a:extLst>
          </p:cNvPr>
          <p:cNvSpPr/>
          <p:nvPr/>
        </p:nvSpPr>
        <p:spPr>
          <a:xfrm>
            <a:off x="592116" y="4171950"/>
            <a:ext cx="2290869" cy="787358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-19050"/>
            <a:ext cx="4953000" cy="787358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34E07831-2768-4F23-BCF3-FD462992EFC4}"/>
              </a:ext>
            </a:extLst>
          </p:cNvPr>
          <p:cNvSpPr txBox="1">
            <a:spLocks/>
          </p:cNvSpPr>
          <p:nvPr/>
        </p:nvSpPr>
        <p:spPr>
          <a:xfrm>
            <a:off x="307186" y="80704"/>
            <a:ext cx="4645814" cy="406073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 ПОДДЕРЖИВАЮТ:</a:t>
            </a:r>
          </a:p>
        </p:txBody>
      </p:sp>
      <p:pic>
        <p:nvPicPr>
          <p:cNvPr id="8" name="object 9">
            <a:extLst>
              <a:ext uri="{FF2B5EF4-FFF2-40B4-BE49-F238E27FC236}">
                <a16:creationId xmlns:a16="http://schemas.microsoft.com/office/drawing/2014/main" xmlns="" id="{99AC4051-033C-4C97-B307-49D4659B97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-78169"/>
            <a:ext cx="2919298" cy="210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C3B2BB-A3F7-484C-A3DB-2AB2FEB47DFC}"/>
              </a:ext>
            </a:extLst>
          </p:cNvPr>
          <p:cNvSpPr txBox="1"/>
          <p:nvPr/>
        </p:nvSpPr>
        <p:spPr>
          <a:xfrm>
            <a:off x="139785" y="4359386"/>
            <a:ext cx="2743200" cy="412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Женя </a:t>
            </a:r>
            <a:r>
              <a:rPr lang="ru-RU" sz="1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Любич</a:t>
            </a:r>
            <a:r>
              <a:rPr lang="ru-RU" sz="10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900" b="1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Певица</a:t>
            </a:r>
            <a:endParaRPr lang="ru-RU" sz="1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B01B7D-15EC-4354-8F86-C7638C0D3A46}"/>
              </a:ext>
            </a:extLst>
          </p:cNvPr>
          <p:cNvSpPr txBox="1"/>
          <p:nvPr/>
        </p:nvSpPr>
        <p:spPr>
          <a:xfrm>
            <a:off x="5814898" y="4320193"/>
            <a:ext cx="2743200" cy="85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Олег Гаркуша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Актер и шоумен, общественный деятель, группа «</a:t>
            </a:r>
            <a:r>
              <a:rPr lang="ru-RU" sz="9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АукцЫон</a:t>
            </a:r>
            <a:r>
              <a:rPr lang="ru-RU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endParaRPr lang="ru-RU" sz="9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E6A70A0-7337-493B-BFC9-153FCE5122B9}"/>
              </a:ext>
            </a:extLst>
          </p:cNvPr>
          <p:cNvSpPr txBox="1"/>
          <p:nvPr/>
        </p:nvSpPr>
        <p:spPr>
          <a:xfrm>
            <a:off x="2928714" y="2776434"/>
            <a:ext cx="2971800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Валерий Ивченко</a:t>
            </a:r>
            <a:endParaRPr lang="ru-RU" sz="10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Народный артист России</a:t>
            </a:r>
            <a:endParaRPr lang="ru-RU" sz="9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1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0CE55EB-D5FD-496A-AA78-D5F60349D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9669" y="960363"/>
            <a:ext cx="2543175" cy="1800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6E6942B-8026-4120-BF64-F2F36EE75B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4542" y="962333"/>
            <a:ext cx="2001424" cy="3333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919401-C3E8-4C00-8415-E996CC015B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760" y="962333"/>
            <a:ext cx="2500313" cy="3333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14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9456" y="180009"/>
            <a:ext cx="8688344" cy="4784090"/>
          </a:xfrm>
          <a:custGeom>
            <a:avLst/>
            <a:gdLst/>
            <a:ahLst/>
            <a:cxnLst/>
            <a:rect l="l" t="t" r="r" b="b"/>
            <a:pathLst>
              <a:path w="7956550" h="4784090">
                <a:moveTo>
                  <a:pt x="7955991" y="0"/>
                </a:moveTo>
                <a:lnTo>
                  <a:pt x="0" y="0"/>
                </a:lnTo>
                <a:lnTo>
                  <a:pt x="0" y="2699994"/>
                </a:lnTo>
                <a:lnTo>
                  <a:pt x="0" y="4783493"/>
                </a:lnTo>
                <a:lnTo>
                  <a:pt x="7955991" y="4783493"/>
                </a:lnTo>
                <a:lnTo>
                  <a:pt x="7955991" y="2699994"/>
                </a:lnTo>
                <a:lnTo>
                  <a:pt x="7955991" y="0"/>
                </a:lnTo>
                <a:close/>
              </a:path>
            </a:pathLst>
          </a:custGeom>
          <a:solidFill>
            <a:srgbClr val="99B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xmlns="" id="{CF812F57-01D9-4E21-AC48-55C0BD3E08BA}"/>
              </a:ext>
            </a:extLst>
          </p:cNvPr>
          <p:cNvSpPr/>
          <p:nvPr/>
        </p:nvSpPr>
        <p:spPr>
          <a:xfrm>
            <a:off x="5179818" y="3553783"/>
            <a:ext cx="2143125" cy="787358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xmlns="" id="{79062A31-A803-433A-9B22-921A76785E5C}"/>
              </a:ext>
            </a:extLst>
          </p:cNvPr>
          <p:cNvSpPr/>
          <p:nvPr/>
        </p:nvSpPr>
        <p:spPr>
          <a:xfrm>
            <a:off x="1392283" y="4181353"/>
            <a:ext cx="2638651" cy="787358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-19050"/>
            <a:ext cx="4953000" cy="787358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34E07831-2768-4F23-BCF3-FD462992EFC4}"/>
              </a:ext>
            </a:extLst>
          </p:cNvPr>
          <p:cNvSpPr txBox="1">
            <a:spLocks/>
          </p:cNvSpPr>
          <p:nvPr/>
        </p:nvSpPr>
        <p:spPr>
          <a:xfrm>
            <a:off x="307186" y="80704"/>
            <a:ext cx="4645814" cy="406073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 ПОДДЕРЖИВАЮТ:</a:t>
            </a:r>
          </a:p>
        </p:txBody>
      </p:sp>
      <p:pic>
        <p:nvPicPr>
          <p:cNvPr id="8" name="object 9">
            <a:extLst>
              <a:ext uri="{FF2B5EF4-FFF2-40B4-BE49-F238E27FC236}">
                <a16:creationId xmlns:a16="http://schemas.microsoft.com/office/drawing/2014/main" xmlns="" id="{99AC4051-033C-4C97-B307-49D4659B97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-78169"/>
            <a:ext cx="2919298" cy="210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C3B2BB-A3F7-484C-A3DB-2AB2FEB47DFC}"/>
              </a:ext>
            </a:extLst>
          </p:cNvPr>
          <p:cNvSpPr txBox="1"/>
          <p:nvPr/>
        </p:nvSpPr>
        <p:spPr>
          <a:xfrm>
            <a:off x="1104900" y="4409281"/>
            <a:ext cx="2743200" cy="428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Анвар </a:t>
            </a:r>
            <a:r>
              <a:rPr lang="ru-RU" sz="1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Либабов</a:t>
            </a:r>
            <a:r>
              <a:rPr lang="ru-RU" sz="10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Актер. Театр «Лицедеи»</a:t>
            </a:r>
            <a:endParaRPr lang="ru-RU" sz="1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E6A70A0-7337-493B-BFC9-153FCE5122B9}"/>
              </a:ext>
            </a:extLst>
          </p:cNvPr>
          <p:cNvSpPr txBox="1"/>
          <p:nvPr/>
        </p:nvSpPr>
        <p:spPr>
          <a:xfrm>
            <a:off x="4531519" y="3712041"/>
            <a:ext cx="2971800" cy="869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Наталия </a:t>
            </a:r>
            <a:r>
              <a:rPr lang="ru-RU" sz="10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Фиссон</a:t>
            </a:r>
            <a:endParaRPr lang="ru-RU" sz="10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algn="ctr">
              <a:lnSpc>
                <a:spcPct val="115000"/>
              </a:lnSpc>
            </a:pPr>
            <a:r>
              <a:rPr lang="ru-RU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Заслуженная актриса России</a:t>
            </a:r>
          </a:p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Театр «Комик-Трест»</a:t>
            </a:r>
          </a:p>
          <a:p>
            <a:pPr algn="ctr"/>
            <a:endParaRPr lang="ru-RU" sz="1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F093E7B-F658-4F4F-8807-A999922CE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2283" y="827427"/>
            <a:ext cx="2638651" cy="3522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9197A04-5522-4DF4-AD57-F4FC7C527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9818" y="1500187"/>
            <a:ext cx="2143125" cy="2143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4090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230" y="180009"/>
            <a:ext cx="8688344" cy="4784090"/>
          </a:xfrm>
          <a:custGeom>
            <a:avLst/>
            <a:gdLst/>
            <a:ahLst/>
            <a:cxnLst/>
            <a:rect l="l" t="t" r="r" b="b"/>
            <a:pathLst>
              <a:path w="7956550" h="4784090">
                <a:moveTo>
                  <a:pt x="7955991" y="0"/>
                </a:moveTo>
                <a:lnTo>
                  <a:pt x="0" y="0"/>
                </a:lnTo>
                <a:lnTo>
                  <a:pt x="0" y="2699994"/>
                </a:lnTo>
                <a:lnTo>
                  <a:pt x="0" y="4783493"/>
                </a:lnTo>
                <a:lnTo>
                  <a:pt x="7955991" y="4783493"/>
                </a:lnTo>
                <a:lnTo>
                  <a:pt x="7955991" y="2699994"/>
                </a:lnTo>
                <a:lnTo>
                  <a:pt x="7955991" y="0"/>
                </a:lnTo>
                <a:close/>
              </a:path>
            </a:pathLst>
          </a:custGeom>
          <a:solidFill>
            <a:srgbClr val="99B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759359C5-05A7-46F6-99E5-6A9B046A6977}"/>
              </a:ext>
            </a:extLst>
          </p:cNvPr>
          <p:cNvSpPr/>
          <p:nvPr/>
        </p:nvSpPr>
        <p:spPr>
          <a:xfrm>
            <a:off x="5105400" y="4170557"/>
            <a:ext cx="2290869" cy="787358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xmlns="" id="{79062A31-A803-433A-9B22-921A76785E5C}"/>
              </a:ext>
            </a:extLst>
          </p:cNvPr>
          <p:cNvSpPr/>
          <p:nvPr/>
        </p:nvSpPr>
        <p:spPr>
          <a:xfrm>
            <a:off x="748836" y="4171265"/>
            <a:ext cx="2569729" cy="787358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-19050"/>
            <a:ext cx="4953000" cy="787358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34E07831-2768-4F23-BCF3-FD462992EFC4}"/>
              </a:ext>
            </a:extLst>
          </p:cNvPr>
          <p:cNvSpPr txBox="1">
            <a:spLocks/>
          </p:cNvSpPr>
          <p:nvPr/>
        </p:nvSpPr>
        <p:spPr>
          <a:xfrm>
            <a:off x="307186" y="80704"/>
            <a:ext cx="4645814" cy="406073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 ПОДДЕРЖИВАЮТ:</a:t>
            </a:r>
          </a:p>
        </p:txBody>
      </p:sp>
      <p:pic>
        <p:nvPicPr>
          <p:cNvPr id="8" name="object 9">
            <a:extLst>
              <a:ext uri="{FF2B5EF4-FFF2-40B4-BE49-F238E27FC236}">
                <a16:creationId xmlns:a16="http://schemas.microsoft.com/office/drawing/2014/main" xmlns="" id="{99AC4051-033C-4C97-B307-49D4659B97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-78169"/>
            <a:ext cx="2919298" cy="210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B01B7D-15EC-4354-8F86-C7638C0D3A46}"/>
              </a:ext>
            </a:extLst>
          </p:cNvPr>
          <p:cNvSpPr txBox="1"/>
          <p:nvPr/>
        </p:nvSpPr>
        <p:spPr>
          <a:xfrm>
            <a:off x="457200" y="4267926"/>
            <a:ext cx="2743200" cy="57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Антон Низовцев</a:t>
            </a:r>
          </a:p>
          <a:p>
            <a:pPr marL="457200" algn="ctr">
              <a:lnSpc>
                <a:spcPct val="115000"/>
              </a:lnSpc>
            </a:pPr>
            <a:r>
              <a:rPr lang="ru-RU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Компания </a:t>
            </a:r>
          </a:p>
          <a:p>
            <a:pPr marL="457200" algn="ctr">
              <a:lnSpc>
                <a:spcPct val="115000"/>
              </a:lnSpc>
            </a:pPr>
            <a:r>
              <a:rPr lang="ru-RU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9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Продстар</a:t>
            </a:r>
            <a:r>
              <a:rPr lang="ru-RU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Торговый Дом»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5157A1-62CF-40D6-A09B-4D28B9D0E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837" y="761389"/>
            <a:ext cx="2569729" cy="3426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64A9898-F87B-42F7-B369-15797EA15A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2105" y="768308"/>
            <a:ext cx="5102912" cy="3403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F95CC78-54C0-4DAE-88EC-9806E45FA9F1}"/>
              </a:ext>
            </a:extLst>
          </p:cNvPr>
          <p:cNvSpPr txBox="1"/>
          <p:nvPr/>
        </p:nvSpPr>
        <p:spPr>
          <a:xfrm>
            <a:off x="4653069" y="4301673"/>
            <a:ext cx="2743200" cy="412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Владимир Хлебников</a:t>
            </a:r>
          </a:p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Компания «Парус </a:t>
            </a:r>
            <a:r>
              <a:rPr lang="ru-RU" sz="9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Электро</a:t>
            </a:r>
            <a:r>
              <a:rPr lang="ru-RU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5763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230" y="180009"/>
            <a:ext cx="8688344" cy="4784090"/>
          </a:xfrm>
          <a:custGeom>
            <a:avLst/>
            <a:gdLst/>
            <a:ahLst/>
            <a:cxnLst/>
            <a:rect l="l" t="t" r="r" b="b"/>
            <a:pathLst>
              <a:path w="7956550" h="4784090">
                <a:moveTo>
                  <a:pt x="7955991" y="0"/>
                </a:moveTo>
                <a:lnTo>
                  <a:pt x="0" y="0"/>
                </a:lnTo>
                <a:lnTo>
                  <a:pt x="0" y="2699994"/>
                </a:lnTo>
                <a:lnTo>
                  <a:pt x="0" y="4783493"/>
                </a:lnTo>
                <a:lnTo>
                  <a:pt x="7955991" y="4783493"/>
                </a:lnTo>
                <a:lnTo>
                  <a:pt x="7955991" y="2699994"/>
                </a:lnTo>
                <a:lnTo>
                  <a:pt x="7955991" y="0"/>
                </a:lnTo>
                <a:close/>
              </a:path>
            </a:pathLst>
          </a:custGeom>
          <a:solidFill>
            <a:srgbClr val="99B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xmlns="" id="{EE47DE3A-20DA-4A9D-B6B6-9EBEE4D8A151}"/>
              </a:ext>
            </a:extLst>
          </p:cNvPr>
          <p:cNvSpPr/>
          <p:nvPr/>
        </p:nvSpPr>
        <p:spPr>
          <a:xfrm>
            <a:off x="506071" y="1560383"/>
            <a:ext cx="4953000" cy="3268402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-19050"/>
            <a:ext cx="4953000" cy="787358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34E07831-2768-4F23-BCF3-FD462992EFC4}"/>
              </a:ext>
            </a:extLst>
          </p:cNvPr>
          <p:cNvSpPr txBox="1">
            <a:spLocks/>
          </p:cNvSpPr>
          <p:nvPr/>
        </p:nvSpPr>
        <p:spPr>
          <a:xfrm>
            <a:off x="307186" y="80704"/>
            <a:ext cx="4645814" cy="406073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 ПОДДЕРЖИВАЮТ: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1828A26-F210-40E7-8074-7D4B00D640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1400" y="586082"/>
            <a:ext cx="5143272" cy="3428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ject 9">
            <a:extLst>
              <a:ext uri="{FF2B5EF4-FFF2-40B4-BE49-F238E27FC236}">
                <a16:creationId xmlns:a16="http://schemas.microsoft.com/office/drawing/2014/main" xmlns="" id="{99AC4051-033C-4C97-B307-49D4659B97A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5141" y="-171450"/>
            <a:ext cx="2919298" cy="21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8F0321-D554-42BA-A506-2780A9D15F49}"/>
              </a:ext>
            </a:extLst>
          </p:cNvPr>
          <p:cNvSpPr txBox="1"/>
          <p:nvPr/>
        </p:nvSpPr>
        <p:spPr>
          <a:xfrm>
            <a:off x="55361" y="1652990"/>
            <a:ext cx="3653665" cy="324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11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Тысячи людей по всему миру, </a:t>
            </a:r>
          </a:p>
          <a:p>
            <a:pPr marL="457200">
              <a:lnSpc>
                <a:spcPct val="115000"/>
              </a:lnSpc>
            </a:pPr>
            <a:r>
              <a:rPr lang="ru-RU" sz="11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которые перечисляют деньги </a:t>
            </a:r>
          </a:p>
          <a:p>
            <a:pPr marL="457200">
              <a:lnSpc>
                <a:spcPct val="115000"/>
              </a:lnSpc>
            </a:pPr>
            <a:r>
              <a:rPr lang="ru-RU" sz="11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кнопку пожертвований на нашем сайте</a:t>
            </a:r>
          </a:p>
          <a:p>
            <a:pPr marL="457200">
              <a:lnSpc>
                <a:spcPct val="115000"/>
              </a:lnSpc>
            </a:pPr>
            <a:endParaRPr lang="ru-RU" sz="11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</a:pPr>
            <a:r>
              <a:rPr lang="ru-RU" sz="11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https://houseofhope.ru/top/cloud-pay/ 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endParaRPr lang="ru-RU" sz="11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11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эти люди знают, что в Ломоносовском районе Ленинградской области есть деревня с красивым названием </a:t>
            </a:r>
            <a:r>
              <a:rPr lang="ru-RU" sz="11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Перекюля</a:t>
            </a:r>
            <a:r>
              <a:rPr lang="ru-RU" sz="11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где бесплатно может получить помощь каждый человек, оказавшийся в трудной жизненной ситуацией</a:t>
            </a:r>
          </a:p>
          <a:p>
            <a:endParaRPr lang="ru-RU" sz="11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22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230" y="180009"/>
            <a:ext cx="8688344" cy="4784090"/>
          </a:xfrm>
          <a:custGeom>
            <a:avLst/>
            <a:gdLst/>
            <a:ahLst/>
            <a:cxnLst/>
            <a:rect l="l" t="t" r="r" b="b"/>
            <a:pathLst>
              <a:path w="7956550" h="4784090">
                <a:moveTo>
                  <a:pt x="7955991" y="0"/>
                </a:moveTo>
                <a:lnTo>
                  <a:pt x="0" y="0"/>
                </a:lnTo>
                <a:lnTo>
                  <a:pt x="0" y="2699994"/>
                </a:lnTo>
                <a:lnTo>
                  <a:pt x="0" y="4783493"/>
                </a:lnTo>
                <a:lnTo>
                  <a:pt x="7955991" y="4783493"/>
                </a:lnTo>
                <a:lnTo>
                  <a:pt x="7955991" y="2699994"/>
                </a:lnTo>
                <a:lnTo>
                  <a:pt x="7955991" y="0"/>
                </a:lnTo>
                <a:close/>
              </a:path>
            </a:pathLst>
          </a:custGeom>
          <a:solidFill>
            <a:srgbClr val="99B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-19050"/>
            <a:ext cx="4953000" cy="787358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34E07831-2768-4F23-BCF3-FD462992EFC4}"/>
              </a:ext>
            </a:extLst>
          </p:cNvPr>
          <p:cNvSpPr txBox="1">
            <a:spLocks/>
          </p:cNvSpPr>
          <p:nvPr/>
        </p:nvSpPr>
        <p:spPr>
          <a:xfrm>
            <a:off x="307186" y="80704"/>
            <a:ext cx="4645814" cy="56560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НАША КОМАНДА:</a:t>
            </a:r>
          </a:p>
          <a:p>
            <a:pPr>
              <a:lnSpc>
                <a:spcPct val="115000"/>
              </a:lnSpc>
            </a:pPr>
            <a:r>
              <a:rPr lang="ru-RU" sz="14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ПОПЕЧИТЕЛЬСКИЙ СОВЕТ</a:t>
            </a:r>
          </a:p>
        </p:txBody>
      </p:sp>
      <p:pic>
        <p:nvPicPr>
          <p:cNvPr id="8" name="object 9">
            <a:extLst>
              <a:ext uri="{FF2B5EF4-FFF2-40B4-BE49-F238E27FC236}">
                <a16:creationId xmlns:a16="http://schemas.microsoft.com/office/drawing/2014/main" xmlns="" id="{99AC4051-033C-4C97-B307-49D4659B97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5141" y="-171450"/>
            <a:ext cx="2919298" cy="2104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5EF4583-0F10-4DE7-8691-4D2130591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4786" y="828867"/>
            <a:ext cx="990600" cy="1485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8B4C1DC-8559-4627-8DE8-EDC665DA43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0421" y="3211670"/>
            <a:ext cx="951905" cy="1269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EF119D3-8E2E-49B6-AF13-0812352016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9827" y="845954"/>
            <a:ext cx="990601" cy="14859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E99E1D1-21F1-4BB1-8CCF-6A1675D5CA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3217966"/>
            <a:ext cx="1269206" cy="1269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11CBFC7-CD85-48A0-8D1C-EE56C6C11B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8423" y="3211670"/>
            <a:ext cx="968604" cy="1269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27B4555-78E4-42D8-B505-ECEEABE611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3945" y="3217966"/>
            <a:ext cx="846137" cy="1269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31D6FD52-03AF-46CD-B290-738ED473AD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2390" y="3211670"/>
            <a:ext cx="918192" cy="1269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D61232E0-09D1-4A58-82B1-2018701F0D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418" y="845954"/>
            <a:ext cx="1114427" cy="14859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B3AED92-2DAC-422D-AA2E-C9C799429ABA}"/>
              </a:ext>
            </a:extLst>
          </p:cNvPr>
          <p:cNvSpPr txBox="1"/>
          <p:nvPr/>
        </p:nvSpPr>
        <p:spPr>
          <a:xfrm>
            <a:off x="2170052" y="1860306"/>
            <a:ext cx="1371118" cy="737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Дмитрий Шагин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6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Председатель Попечительского совета</a:t>
            </a:r>
          </a:p>
          <a:p>
            <a:endParaRPr lang="ru-RU" sz="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25D89C8-D06F-460D-8989-36E0B28EA12D}"/>
              </a:ext>
            </a:extLst>
          </p:cNvPr>
          <p:cNvSpPr txBox="1"/>
          <p:nvPr/>
        </p:nvSpPr>
        <p:spPr>
          <a:xfrm>
            <a:off x="4534311" y="1878157"/>
            <a:ext cx="1371118" cy="737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Женя </a:t>
            </a:r>
            <a:r>
              <a:rPr lang="ru-RU" sz="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Любич</a:t>
            </a:r>
            <a:endParaRPr lang="ru-RU" sz="6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Член</a:t>
            </a:r>
            <a:r>
              <a:rPr lang="ru-RU" sz="6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Попечительского совета</a:t>
            </a:r>
          </a:p>
          <a:p>
            <a:endParaRPr lang="ru-RU" sz="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0329E90-EB7C-47D9-8EFB-758B065B9253}"/>
              </a:ext>
            </a:extLst>
          </p:cNvPr>
          <p:cNvSpPr txBox="1"/>
          <p:nvPr/>
        </p:nvSpPr>
        <p:spPr>
          <a:xfrm>
            <a:off x="6721099" y="1850764"/>
            <a:ext cx="1371118" cy="737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Дмитрий Зубков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6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Член Попечительского совета</a:t>
            </a:r>
          </a:p>
          <a:p>
            <a:endParaRPr lang="ru-RU" sz="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object 5">
            <a:extLst>
              <a:ext uri="{FF2B5EF4-FFF2-40B4-BE49-F238E27FC236}">
                <a16:creationId xmlns:a16="http://schemas.microsoft.com/office/drawing/2014/main" xmlns="" id="{F1FD614D-F712-44F2-B36D-0F8D06A0E67C}"/>
              </a:ext>
            </a:extLst>
          </p:cNvPr>
          <p:cNvSpPr/>
          <p:nvPr/>
        </p:nvSpPr>
        <p:spPr>
          <a:xfrm>
            <a:off x="-22874" y="2505328"/>
            <a:ext cx="2648260" cy="583350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AB5D3F4-7B63-4404-ABEB-CC232CA44918}"/>
              </a:ext>
            </a:extLst>
          </p:cNvPr>
          <p:cNvSpPr txBox="1"/>
          <p:nvPr/>
        </p:nvSpPr>
        <p:spPr>
          <a:xfrm>
            <a:off x="290820" y="2634616"/>
            <a:ext cx="3950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ПРЕЗИДИУМ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14321AB-886F-4C4F-8717-AFE32BB6D2E9}"/>
              </a:ext>
            </a:extLst>
          </p:cNvPr>
          <p:cNvSpPr txBox="1"/>
          <p:nvPr/>
        </p:nvSpPr>
        <p:spPr>
          <a:xfrm>
            <a:off x="3657600" y="4512045"/>
            <a:ext cx="1371118" cy="631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Зубков</a:t>
            </a:r>
            <a:endParaRPr lang="ru-RU" sz="6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6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Председатель Президиума</a:t>
            </a:r>
          </a:p>
          <a:p>
            <a:endParaRPr lang="ru-RU" sz="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355FC09-D7C0-453A-83F6-3D8546A3EBFE}"/>
              </a:ext>
            </a:extLst>
          </p:cNvPr>
          <p:cNvSpPr txBox="1"/>
          <p:nvPr/>
        </p:nvSpPr>
        <p:spPr>
          <a:xfrm>
            <a:off x="5199377" y="4512045"/>
            <a:ext cx="1371118" cy="52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Андрей </a:t>
            </a:r>
            <a:r>
              <a:rPr lang="ru-RU" sz="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Заутер</a:t>
            </a:r>
            <a:endParaRPr lang="ru-RU" sz="6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Член </a:t>
            </a:r>
            <a:r>
              <a:rPr lang="ru-RU" sz="6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Президиума</a:t>
            </a:r>
          </a:p>
          <a:p>
            <a:endParaRPr lang="ru-RU" sz="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515056B-D17B-49C6-B7F2-97CCD67E1353}"/>
              </a:ext>
            </a:extLst>
          </p:cNvPr>
          <p:cNvSpPr txBox="1"/>
          <p:nvPr/>
        </p:nvSpPr>
        <p:spPr>
          <a:xfrm>
            <a:off x="381000" y="4498962"/>
            <a:ext cx="1371118" cy="631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Дмитрий </a:t>
            </a:r>
            <a:r>
              <a:rPr lang="ru-RU" sz="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Кончаковский</a:t>
            </a:r>
            <a:endParaRPr lang="ru-RU" sz="6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Член </a:t>
            </a:r>
            <a:r>
              <a:rPr lang="ru-RU" sz="6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Президиума</a:t>
            </a:r>
          </a:p>
          <a:p>
            <a:endParaRPr lang="ru-RU" sz="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679E52D-7424-4434-A3FD-DE7247F6FA3C}"/>
              </a:ext>
            </a:extLst>
          </p:cNvPr>
          <p:cNvSpPr txBox="1"/>
          <p:nvPr/>
        </p:nvSpPr>
        <p:spPr>
          <a:xfrm>
            <a:off x="6741154" y="4512045"/>
            <a:ext cx="1371118" cy="52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Евгений Зубков</a:t>
            </a:r>
            <a:endParaRPr lang="ru-RU" sz="6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Член </a:t>
            </a:r>
            <a:r>
              <a:rPr lang="ru-RU" sz="6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Президиума</a:t>
            </a:r>
          </a:p>
          <a:p>
            <a:endParaRPr lang="ru-RU" sz="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619F854-36AF-4749-BF3C-A423F3040328}"/>
              </a:ext>
            </a:extLst>
          </p:cNvPr>
          <p:cNvSpPr txBox="1"/>
          <p:nvPr/>
        </p:nvSpPr>
        <p:spPr>
          <a:xfrm>
            <a:off x="2238964" y="4511970"/>
            <a:ext cx="1371118" cy="52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Марианна Ильина</a:t>
            </a:r>
            <a:endParaRPr lang="ru-RU" sz="6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Член </a:t>
            </a:r>
            <a:r>
              <a:rPr lang="ru-RU" sz="6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Президиума</a:t>
            </a:r>
          </a:p>
          <a:p>
            <a:endParaRPr lang="ru-RU" sz="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39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230" y="180009"/>
            <a:ext cx="8688344" cy="4784090"/>
          </a:xfrm>
          <a:custGeom>
            <a:avLst/>
            <a:gdLst/>
            <a:ahLst/>
            <a:cxnLst/>
            <a:rect l="l" t="t" r="r" b="b"/>
            <a:pathLst>
              <a:path w="7956550" h="4784090">
                <a:moveTo>
                  <a:pt x="7955991" y="0"/>
                </a:moveTo>
                <a:lnTo>
                  <a:pt x="0" y="0"/>
                </a:lnTo>
                <a:lnTo>
                  <a:pt x="0" y="2699994"/>
                </a:lnTo>
                <a:lnTo>
                  <a:pt x="0" y="4783493"/>
                </a:lnTo>
                <a:lnTo>
                  <a:pt x="7955991" y="4783493"/>
                </a:lnTo>
                <a:lnTo>
                  <a:pt x="7955991" y="2699994"/>
                </a:lnTo>
                <a:lnTo>
                  <a:pt x="7955991" y="0"/>
                </a:lnTo>
                <a:close/>
              </a:path>
            </a:pathLst>
          </a:custGeom>
          <a:solidFill>
            <a:srgbClr val="99B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-19050"/>
            <a:ext cx="4953000" cy="639081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34E07831-2768-4F23-BCF3-FD462992EFC4}"/>
              </a:ext>
            </a:extLst>
          </p:cNvPr>
          <p:cNvSpPr txBox="1">
            <a:spLocks/>
          </p:cNvSpPr>
          <p:nvPr/>
        </p:nvSpPr>
        <p:spPr>
          <a:xfrm>
            <a:off x="307186" y="80704"/>
            <a:ext cx="4645814" cy="56560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НАША КОМАНДА:</a:t>
            </a:r>
          </a:p>
          <a:p>
            <a:pPr>
              <a:lnSpc>
                <a:spcPct val="115000"/>
              </a:lnSpc>
            </a:pPr>
            <a:endParaRPr lang="ru-RU" sz="14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object 9">
            <a:extLst>
              <a:ext uri="{FF2B5EF4-FFF2-40B4-BE49-F238E27FC236}">
                <a16:creationId xmlns:a16="http://schemas.microsoft.com/office/drawing/2014/main" xmlns="" id="{99AC4051-033C-4C97-B307-49D4659B97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5141" y="-171450"/>
            <a:ext cx="2919298" cy="2104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B3AED92-2DAC-422D-AA2E-C9C799429ABA}"/>
              </a:ext>
            </a:extLst>
          </p:cNvPr>
          <p:cNvSpPr txBox="1"/>
          <p:nvPr/>
        </p:nvSpPr>
        <p:spPr>
          <a:xfrm>
            <a:off x="108810" y="2240365"/>
            <a:ext cx="1371118" cy="737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Татьяна Кондакова</a:t>
            </a:r>
            <a:endParaRPr lang="ru-RU" sz="6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Исполнительный директор</a:t>
            </a:r>
            <a:endParaRPr lang="ru-RU" sz="6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25D89C8-D06F-460D-8989-36E0B28EA12D}"/>
              </a:ext>
            </a:extLst>
          </p:cNvPr>
          <p:cNvSpPr txBox="1"/>
          <p:nvPr/>
        </p:nvSpPr>
        <p:spPr>
          <a:xfrm>
            <a:off x="1258975" y="2251184"/>
            <a:ext cx="148651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Сергей Агафонов</a:t>
            </a:r>
            <a:r>
              <a:rPr lang="ru-RU" sz="6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Руководитель реабилитационных программ</a:t>
            </a:r>
            <a:endParaRPr lang="ru-RU" sz="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0329E90-EB7C-47D9-8EFB-758B065B9253}"/>
              </a:ext>
            </a:extLst>
          </p:cNvPr>
          <p:cNvSpPr txBox="1"/>
          <p:nvPr/>
        </p:nvSpPr>
        <p:spPr>
          <a:xfrm>
            <a:off x="2357117" y="2240365"/>
            <a:ext cx="1499335" cy="52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Вячеслав Семенов</a:t>
            </a:r>
            <a:endParaRPr lang="ru-RU" sz="6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6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Заведующий АХЧ</a:t>
            </a:r>
          </a:p>
          <a:p>
            <a:endParaRPr lang="ru-RU" sz="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355FC09-D7C0-453A-83F6-3D8546A3EBFE}"/>
              </a:ext>
            </a:extLst>
          </p:cNvPr>
          <p:cNvSpPr txBox="1"/>
          <p:nvPr/>
        </p:nvSpPr>
        <p:spPr>
          <a:xfrm>
            <a:off x="3447122" y="2240365"/>
            <a:ext cx="1582077" cy="29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Ирина Иванова</a:t>
            </a:r>
          </a:p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Заведующая столовой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515056B-D17B-49C6-B7F2-97CCD67E1353}"/>
              </a:ext>
            </a:extLst>
          </p:cNvPr>
          <p:cNvSpPr txBox="1"/>
          <p:nvPr/>
        </p:nvSpPr>
        <p:spPr>
          <a:xfrm>
            <a:off x="7102159" y="2232931"/>
            <a:ext cx="151785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Светлана </a:t>
            </a:r>
            <a:r>
              <a:rPr lang="ru-RU" sz="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Бубнова</a:t>
            </a:r>
            <a:endParaRPr lang="ru-RU" sz="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Старший консультант по химической зависимости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679E52D-7424-4434-A3FD-DE7247F6FA3C}"/>
              </a:ext>
            </a:extLst>
          </p:cNvPr>
          <p:cNvSpPr txBox="1"/>
          <p:nvPr/>
        </p:nvSpPr>
        <p:spPr>
          <a:xfrm>
            <a:off x="4571999" y="2232204"/>
            <a:ext cx="1812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Наталья Казанцева</a:t>
            </a:r>
          </a:p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Ведущий консультант по химической зависимости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619F854-36AF-4749-BF3C-A423F3040328}"/>
              </a:ext>
            </a:extLst>
          </p:cNvPr>
          <p:cNvSpPr txBox="1"/>
          <p:nvPr/>
        </p:nvSpPr>
        <p:spPr>
          <a:xfrm>
            <a:off x="5975194" y="2232204"/>
            <a:ext cx="1524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Татьяна Бороздина</a:t>
            </a:r>
          </a:p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 семейной программы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9740B4-F346-4EED-9E59-1E7C02141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391" y="768308"/>
            <a:ext cx="969039" cy="1453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2E1B210-E455-4D57-B0F9-B4486AF1DD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0148" y="773851"/>
            <a:ext cx="965343" cy="1448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6FA08D3-77BA-4311-99EF-9D7B2FD277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1109" y="773851"/>
            <a:ext cx="965343" cy="1448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17CBBF3-DD4D-4283-9949-20BCE92CA1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2070" y="768308"/>
            <a:ext cx="965343" cy="1448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76544B3-6A2E-47F8-94C1-6382F102E6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7320" y="776143"/>
            <a:ext cx="1267205" cy="1448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7778B533-581D-4192-83C2-AA474C1D8D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4432" y="776143"/>
            <a:ext cx="965344" cy="1448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971F6CA-9DF4-448B-8B36-DA40411602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7309" y="773851"/>
            <a:ext cx="972710" cy="1458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8A43CCD3-D0AC-4216-8902-A8B48F7317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391" y="2930953"/>
            <a:ext cx="966385" cy="1449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0B43AB6-28FF-470B-A1D2-B99F614F5B8C}"/>
              </a:ext>
            </a:extLst>
          </p:cNvPr>
          <p:cNvSpPr txBox="1"/>
          <p:nvPr/>
        </p:nvSpPr>
        <p:spPr>
          <a:xfrm>
            <a:off x="119884" y="4361942"/>
            <a:ext cx="1519891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Светлана Гусарова</a:t>
            </a:r>
          </a:p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Старший консультант по химической зависимости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E9A8ACA2-DC31-4560-92D2-EECC7C61A7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80147" y="2930952"/>
            <a:ext cx="966385" cy="1449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1E41813-27F5-4A00-995B-751F6CEEF62B}"/>
              </a:ext>
            </a:extLst>
          </p:cNvPr>
          <p:cNvSpPr txBox="1"/>
          <p:nvPr/>
        </p:nvSpPr>
        <p:spPr>
          <a:xfrm>
            <a:off x="1225600" y="4369649"/>
            <a:ext cx="1519891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Ткаченко </a:t>
            </a:r>
          </a:p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Старший консультант по химической зависимости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9CAB1978-F8A9-408E-B979-F945AD2C98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8265" y="2930952"/>
            <a:ext cx="966385" cy="1449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906CDF3-43D8-42F5-80BF-028E444DE585}"/>
              </a:ext>
            </a:extLst>
          </p:cNvPr>
          <p:cNvSpPr txBox="1"/>
          <p:nvPr/>
        </p:nvSpPr>
        <p:spPr>
          <a:xfrm>
            <a:off x="2336561" y="4361942"/>
            <a:ext cx="1519891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Вадим Осипов</a:t>
            </a:r>
          </a:p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Старший консультант по химической зависимости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1B581D9D-8E67-4ACC-A6B9-DFF797D426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2798" y="2930952"/>
            <a:ext cx="966385" cy="1449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705A16E-8D11-44B3-B541-989276B27957}"/>
              </a:ext>
            </a:extLst>
          </p:cNvPr>
          <p:cNvSpPr txBox="1"/>
          <p:nvPr/>
        </p:nvSpPr>
        <p:spPr>
          <a:xfrm>
            <a:off x="3478214" y="4354235"/>
            <a:ext cx="1519891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Максим Щагин</a:t>
            </a:r>
          </a:p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Консультант по химической зависимости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0EEFCAB2-A11F-4DB0-815A-A2F38A3E47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5054" y="2926189"/>
            <a:ext cx="969962" cy="1435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19F6159-12B2-49DF-9BD9-FE1EB62C8C52}"/>
              </a:ext>
            </a:extLst>
          </p:cNvPr>
          <p:cNvSpPr txBox="1"/>
          <p:nvPr/>
        </p:nvSpPr>
        <p:spPr>
          <a:xfrm>
            <a:off x="4620402" y="4348359"/>
            <a:ext cx="1519891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Николай Николаев</a:t>
            </a:r>
          </a:p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Консультант по химической зависимости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704AEDFC-C363-4EA3-A8C7-1265CF27C5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4798" y="2926189"/>
            <a:ext cx="969962" cy="1454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32B3C05-8ABA-47B7-A8A6-DB5B406610CE}"/>
              </a:ext>
            </a:extLst>
          </p:cNvPr>
          <p:cNvSpPr txBox="1"/>
          <p:nvPr/>
        </p:nvSpPr>
        <p:spPr>
          <a:xfrm>
            <a:off x="5731227" y="4361942"/>
            <a:ext cx="1519891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Вадим </a:t>
            </a:r>
            <a:r>
              <a:rPr lang="ru-RU" sz="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Черевко</a:t>
            </a:r>
            <a:endParaRPr lang="ru-RU" sz="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Консультант по химической зависимости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79DB9570-875C-49B4-94CA-32437ED12F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4790" y="2926189"/>
            <a:ext cx="969962" cy="1454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73530E24-327A-4461-95F0-443E4CEA5A88}"/>
              </a:ext>
            </a:extLst>
          </p:cNvPr>
          <p:cNvSpPr txBox="1"/>
          <p:nvPr/>
        </p:nvSpPr>
        <p:spPr>
          <a:xfrm>
            <a:off x="6899074" y="4348359"/>
            <a:ext cx="1519891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Екатерина Иванова</a:t>
            </a:r>
          </a:p>
          <a:p>
            <a:pPr marL="457200">
              <a:lnSpc>
                <a:spcPct val="115000"/>
              </a:lnSpc>
            </a:pPr>
            <a:r>
              <a:rPr lang="ru-RU" sz="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Консультант по химической зависимости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272874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230" y="180009"/>
            <a:ext cx="8688344" cy="4784090"/>
          </a:xfrm>
          <a:custGeom>
            <a:avLst/>
            <a:gdLst/>
            <a:ahLst/>
            <a:cxnLst/>
            <a:rect l="l" t="t" r="r" b="b"/>
            <a:pathLst>
              <a:path w="7956550" h="4784090">
                <a:moveTo>
                  <a:pt x="7955991" y="0"/>
                </a:moveTo>
                <a:lnTo>
                  <a:pt x="0" y="0"/>
                </a:lnTo>
                <a:lnTo>
                  <a:pt x="0" y="2699994"/>
                </a:lnTo>
                <a:lnTo>
                  <a:pt x="0" y="4783493"/>
                </a:lnTo>
                <a:lnTo>
                  <a:pt x="7955991" y="4783493"/>
                </a:lnTo>
                <a:lnTo>
                  <a:pt x="7955991" y="2699994"/>
                </a:lnTo>
                <a:lnTo>
                  <a:pt x="7955991" y="0"/>
                </a:lnTo>
                <a:close/>
              </a:path>
            </a:pathLst>
          </a:custGeom>
          <a:solidFill>
            <a:srgbClr val="99B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-19050"/>
            <a:ext cx="4953000" cy="630086"/>
          </a:xfrm>
          <a:custGeom>
            <a:avLst/>
            <a:gdLst/>
            <a:ahLst/>
            <a:cxnLst/>
            <a:rect l="l" t="t" r="r" b="b"/>
            <a:pathLst>
              <a:path w="3230879" h="2880360">
                <a:moveTo>
                  <a:pt x="3230699" y="0"/>
                </a:moveTo>
                <a:lnTo>
                  <a:pt x="0" y="0"/>
                </a:lnTo>
                <a:lnTo>
                  <a:pt x="0" y="2879999"/>
                </a:lnTo>
                <a:lnTo>
                  <a:pt x="3230699" y="2879999"/>
                </a:lnTo>
                <a:lnTo>
                  <a:pt x="3230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34E07831-2768-4F23-BCF3-FD462992EFC4}"/>
              </a:ext>
            </a:extLst>
          </p:cNvPr>
          <p:cNvSpPr txBox="1">
            <a:spLocks/>
          </p:cNvSpPr>
          <p:nvPr/>
        </p:nvSpPr>
        <p:spPr>
          <a:xfrm>
            <a:off x="307186" y="80704"/>
            <a:ext cx="4645814" cy="310726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НАША КОМАНДА:</a:t>
            </a:r>
            <a:endParaRPr lang="ru-RU" sz="14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object 9">
            <a:extLst>
              <a:ext uri="{FF2B5EF4-FFF2-40B4-BE49-F238E27FC236}">
                <a16:creationId xmlns:a16="http://schemas.microsoft.com/office/drawing/2014/main" xmlns="" id="{99AC4051-033C-4C97-B307-49D4659B97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5141" y="-171450"/>
            <a:ext cx="2919298" cy="2104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30D801D-616E-4564-9812-4DF3ED5E9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7013" y="743031"/>
            <a:ext cx="6057777" cy="403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1330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000" y="180000"/>
            <a:ext cx="3599815" cy="4784090"/>
          </a:xfrm>
          <a:custGeom>
            <a:avLst/>
            <a:gdLst/>
            <a:ahLst/>
            <a:cxnLst/>
            <a:rect l="l" t="t" r="r" b="b"/>
            <a:pathLst>
              <a:path w="3599815" h="4784090">
                <a:moveTo>
                  <a:pt x="3599699" y="0"/>
                </a:moveTo>
                <a:lnTo>
                  <a:pt x="0" y="0"/>
                </a:lnTo>
                <a:lnTo>
                  <a:pt x="0" y="4783498"/>
                </a:lnTo>
                <a:lnTo>
                  <a:pt x="3599699" y="4783498"/>
                </a:lnTo>
                <a:lnTo>
                  <a:pt x="3599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36824" y="819150"/>
            <a:ext cx="3711776" cy="6796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20"/>
              </a:lnSpc>
              <a:spcBef>
                <a:spcPts val="100"/>
              </a:spcBef>
            </a:pPr>
            <a:r>
              <a:rPr b="1" spc="-5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История</a:t>
            </a:r>
          </a:p>
          <a:p>
            <a:pPr marL="12700">
              <a:lnSpc>
                <a:spcPts val="2620"/>
              </a:lnSpc>
            </a:pPr>
            <a:r>
              <a:rPr b="1" spc="-75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Дома</a:t>
            </a:r>
            <a:r>
              <a:rPr b="1" spc="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-2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надежды</a:t>
            </a:r>
            <a:r>
              <a:rPr b="1" spc="15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b="1" spc="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-2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Горе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36824" y="2781300"/>
            <a:ext cx="2154555" cy="137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50"/>
              </a:lnSpc>
              <a:spcBef>
                <a:spcPts val="100"/>
              </a:spcBef>
            </a:pPr>
            <a:r>
              <a:rPr sz="10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свою историю </a:t>
            </a:r>
            <a:r>
              <a:rPr sz="1000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принял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ts val="1150"/>
              </a:lnSpc>
            </a:pP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b="1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безвозмездной основе</a:t>
            </a:r>
            <a:r>
              <a:rPr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</a:t>
            </a:r>
          </a:p>
          <a:p>
            <a:pPr marL="12700" marR="5080">
              <a:lnSpc>
                <a:spcPct val="97200"/>
              </a:lnSpc>
              <a:spcBef>
                <a:spcPts val="30"/>
              </a:spcBef>
            </a:pP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(Десяти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тысяч)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реабилитантов.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статистике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30%, </a:t>
            </a:r>
            <a:r>
              <a:rPr sz="1000" spc="-25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</a:t>
            </a:r>
            <a:r>
              <a:rPr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почти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человек,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окончательно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избавляются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382905">
              <a:lnSpc>
                <a:spcPct val="100000"/>
              </a:lnSpc>
            </a:pP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своей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болезни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социализируются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здоровом </a:t>
            </a:r>
            <a:r>
              <a:rPr sz="1000" spc="-2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обществе.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80000" y="180000"/>
            <a:ext cx="3599815" cy="41980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4160" marR="423545">
              <a:lnSpc>
                <a:spcPct val="98100"/>
              </a:lnSpc>
            </a:pPr>
            <a:endParaRPr lang="ru-RU" sz="1000" spc="-25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4160" marR="423545">
              <a:lnSpc>
                <a:spcPct val="98100"/>
              </a:lnSpc>
            </a:pPr>
            <a:r>
              <a:rPr sz="1000" spc="-25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Фонд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был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международной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группой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энтузиастов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инициативе</a:t>
            </a:r>
            <a:r>
              <a:rPr sz="1000" spc="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известного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врача-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психотерапевта,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выпускника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СПб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медицинского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университета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им.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Павлова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Евгения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Зубкова.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российской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стороны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сооснователями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вдохновителями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проекта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стали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настоятель 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Феодоровского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Государева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Собора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епископ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Царскосельский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Маркелл</a:t>
            </a:r>
            <a:r>
              <a:rPr sz="1000" spc="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sz="1000" spc="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известный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художник, </a:t>
            </a:r>
            <a:r>
              <a:rPr sz="1000" spc="-25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основатель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творческого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объединения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«Митьки»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Дмитрий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Шагин.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94248" y="2781300"/>
            <a:ext cx="2291080" cy="1066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97200"/>
              </a:lnSpc>
              <a:spcBef>
                <a:spcPts val="130"/>
              </a:spcBef>
            </a:pP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годы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момента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основания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Фонда </a:t>
            </a:r>
            <a:r>
              <a:rPr sz="1000" spc="-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финансовая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помощь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sz="1000" spc="-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«Дома</a:t>
            </a:r>
            <a:r>
              <a:rPr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Горе»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бесперебойно</a:t>
            </a:r>
            <a:r>
              <a:rPr sz="1000" b="1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поступала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российских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зарубежных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благотворителей, </a:t>
            </a:r>
            <a:r>
              <a:rPr sz="1000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</a:t>
            </a:r>
            <a:r>
              <a:rPr sz="1000" spc="1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частных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лиц, 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</a:t>
            </a:r>
            <a:r>
              <a:rPr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организаций.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687" y="441326"/>
            <a:ext cx="1630499" cy="159869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147947" y="2125980"/>
            <a:ext cx="445770" cy="445770"/>
            <a:chOff x="4149524" y="2077050"/>
            <a:chExt cx="445770" cy="445770"/>
          </a:xfrm>
        </p:grpSpPr>
        <p:sp>
          <p:nvSpPr>
            <p:cNvPr id="9" name="object 9"/>
            <p:cNvSpPr/>
            <p:nvPr/>
          </p:nvSpPr>
          <p:spPr>
            <a:xfrm>
              <a:off x="4149524" y="2077050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70" h="445769">
                  <a:moveTo>
                    <a:pt x="222750" y="0"/>
                  </a:moveTo>
                  <a:lnTo>
                    <a:pt x="177858" y="4525"/>
                  </a:lnTo>
                  <a:lnTo>
                    <a:pt x="136046" y="17504"/>
                  </a:lnTo>
                  <a:lnTo>
                    <a:pt x="98208" y="38042"/>
                  </a:lnTo>
                  <a:lnTo>
                    <a:pt x="65242" y="65241"/>
                  </a:lnTo>
                  <a:lnTo>
                    <a:pt x="38042" y="98208"/>
                  </a:lnTo>
                  <a:lnTo>
                    <a:pt x="17504" y="136045"/>
                  </a:lnTo>
                  <a:lnTo>
                    <a:pt x="4525" y="177858"/>
                  </a:lnTo>
                  <a:lnTo>
                    <a:pt x="0" y="222750"/>
                  </a:lnTo>
                  <a:lnTo>
                    <a:pt x="4525" y="267642"/>
                  </a:lnTo>
                  <a:lnTo>
                    <a:pt x="17504" y="309454"/>
                  </a:lnTo>
                  <a:lnTo>
                    <a:pt x="38042" y="347291"/>
                  </a:lnTo>
                  <a:lnTo>
                    <a:pt x="65242" y="380257"/>
                  </a:lnTo>
                  <a:lnTo>
                    <a:pt x="98208" y="407457"/>
                  </a:lnTo>
                  <a:lnTo>
                    <a:pt x="136046" y="427994"/>
                  </a:lnTo>
                  <a:lnTo>
                    <a:pt x="177858" y="440974"/>
                  </a:lnTo>
                  <a:lnTo>
                    <a:pt x="222750" y="445499"/>
                  </a:lnTo>
                  <a:lnTo>
                    <a:pt x="267642" y="440974"/>
                  </a:lnTo>
                  <a:lnTo>
                    <a:pt x="309454" y="427994"/>
                  </a:lnTo>
                  <a:lnTo>
                    <a:pt x="347291" y="407457"/>
                  </a:lnTo>
                  <a:lnTo>
                    <a:pt x="380258" y="380257"/>
                  </a:lnTo>
                  <a:lnTo>
                    <a:pt x="407458" y="347291"/>
                  </a:lnTo>
                  <a:lnTo>
                    <a:pt x="427995" y="309454"/>
                  </a:lnTo>
                  <a:lnTo>
                    <a:pt x="440975" y="267642"/>
                  </a:lnTo>
                  <a:lnTo>
                    <a:pt x="445500" y="222750"/>
                  </a:lnTo>
                  <a:lnTo>
                    <a:pt x="440975" y="177858"/>
                  </a:lnTo>
                  <a:lnTo>
                    <a:pt x="427995" y="136045"/>
                  </a:lnTo>
                  <a:lnTo>
                    <a:pt x="407458" y="98208"/>
                  </a:lnTo>
                  <a:lnTo>
                    <a:pt x="380258" y="65241"/>
                  </a:lnTo>
                  <a:lnTo>
                    <a:pt x="347291" y="38042"/>
                  </a:lnTo>
                  <a:lnTo>
                    <a:pt x="309454" y="17504"/>
                  </a:lnTo>
                  <a:lnTo>
                    <a:pt x="267642" y="4525"/>
                  </a:lnTo>
                  <a:lnTo>
                    <a:pt x="222750" y="0"/>
                  </a:lnTo>
                  <a:close/>
                </a:path>
              </a:pathLst>
            </a:custGeom>
            <a:solidFill>
              <a:srgbClr val="99B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4525" y="2152050"/>
              <a:ext cx="295473" cy="295474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494248" y="2125980"/>
            <a:ext cx="445770" cy="445770"/>
            <a:chOff x="6494248" y="2077050"/>
            <a:chExt cx="445770" cy="445770"/>
          </a:xfrm>
        </p:grpSpPr>
        <p:sp>
          <p:nvSpPr>
            <p:cNvPr id="12" name="object 12"/>
            <p:cNvSpPr/>
            <p:nvPr/>
          </p:nvSpPr>
          <p:spPr>
            <a:xfrm>
              <a:off x="6494248" y="2077050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70" h="445769">
                  <a:moveTo>
                    <a:pt x="222750" y="0"/>
                  </a:moveTo>
                  <a:lnTo>
                    <a:pt x="177858" y="4525"/>
                  </a:lnTo>
                  <a:lnTo>
                    <a:pt x="136046" y="17504"/>
                  </a:lnTo>
                  <a:lnTo>
                    <a:pt x="98208" y="38042"/>
                  </a:lnTo>
                  <a:lnTo>
                    <a:pt x="65242" y="65241"/>
                  </a:lnTo>
                  <a:lnTo>
                    <a:pt x="38042" y="98208"/>
                  </a:lnTo>
                  <a:lnTo>
                    <a:pt x="17504" y="136045"/>
                  </a:lnTo>
                  <a:lnTo>
                    <a:pt x="4525" y="177858"/>
                  </a:lnTo>
                  <a:lnTo>
                    <a:pt x="0" y="222750"/>
                  </a:lnTo>
                  <a:lnTo>
                    <a:pt x="4525" y="267642"/>
                  </a:lnTo>
                  <a:lnTo>
                    <a:pt x="17504" y="309454"/>
                  </a:lnTo>
                  <a:lnTo>
                    <a:pt x="38042" y="347291"/>
                  </a:lnTo>
                  <a:lnTo>
                    <a:pt x="65242" y="380257"/>
                  </a:lnTo>
                  <a:lnTo>
                    <a:pt x="98208" y="407457"/>
                  </a:lnTo>
                  <a:lnTo>
                    <a:pt x="136046" y="427994"/>
                  </a:lnTo>
                  <a:lnTo>
                    <a:pt x="177858" y="440974"/>
                  </a:lnTo>
                  <a:lnTo>
                    <a:pt x="222750" y="445499"/>
                  </a:lnTo>
                  <a:lnTo>
                    <a:pt x="267642" y="440974"/>
                  </a:lnTo>
                  <a:lnTo>
                    <a:pt x="309454" y="427994"/>
                  </a:lnTo>
                  <a:lnTo>
                    <a:pt x="347291" y="407457"/>
                  </a:lnTo>
                  <a:lnTo>
                    <a:pt x="380258" y="380257"/>
                  </a:lnTo>
                  <a:lnTo>
                    <a:pt x="407458" y="347291"/>
                  </a:lnTo>
                  <a:lnTo>
                    <a:pt x="427995" y="309454"/>
                  </a:lnTo>
                  <a:lnTo>
                    <a:pt x="440975" y="267642"/>
                  </a:lnTo>
                  <a:lnTo>
                    <a:pt x="445500" y="222750"/>
                  </a:lnTo>
                  <a:lnTo>
                    <a:pt x="440975" y="177858"/>
                  </a:lnTo>
                  <a:lnTo>
                    <a:pt x="427995" y="136045"/>
                  </a:lnTo>
                  <a:lnTo>
                    <a:pt x="407458" y="98208"/>
                  </a:lnTo>
                  <a:lnTo>
                    <a:pt x="380258" y="65241"/>
                  </a:lnTo>
                  <a:lnTo>
                    <a:pt x="347291" y="38042"/>
                  </a:lnTo>
                  <a:lnTo>
                    <a:pt x="309454" y="17504"/>
                  </a:lnTo>
                  <a:lnTo>
                    <a:pt x="267642" y="4525"/>
                  </a:lnTo>
                  <a:lnTo>
                    <a:pt x="222750" y="0"/>
                  </a:lnTo>
                  <a:close/>
                </a:path>
              </a:pathLst>
            </a:custGeom>
            <a:solidFill>
              <a:srgbClr val="99B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76660" y="2168702"/>
              <a:ext cx="264022" cy="26402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0000" y="180000"/>
            <a:ext cx="8784590" cy="4784090"/>
            <a:chOff x="180000" y="180000"/>
            <a:chExt cx="8784590" cy="4784090"/>
          </a:xfrm>
        </p:grpSpPr>
        <p:sp>
          <p:nvSpPr>
            <p:cNvPr id="3" name="object 3"/>
            <p:cNvSpPr/>
            <p:nvPr/>
          </p:nvSpPr>
          <p:spPr>
            <a:xfrm>
              <a:off x="180000" y="180000"/>
              <a:ext cx="8784590" cy="4784090"/>
            </a:xfrm>
            <a:custGeom>
              <a:avLst/>
              <a:gdLst/>
              <a:ahLst/>
              <a:cxnLst/>
              <a:rect l="l" t="t" r="r" b="b"/>
              <a:pathLst>
                <a:path w="8784590" h="4784090">
                  <a:moveTo>
                    <a:pt x="8783999" y="0"/>
                  </a:moveTo>
                  <a:lnTo>
                    <a:pt x="0" y="0"/>
                  </a:lnTo>
                  <a:lnTo>
                    <a:pt x="0" y="4783498"/>
                  </a:lnTo>
                  <a:lnTo>
                    <a:pt x="8783999" y="4783498"/>
                  </a:lnTo>
                  <a:lnTo>
                    <a:pt x="8783999" y="0"/>
                  </a:lnTo>
                  <a:close/>
                </a:path>
              </a:pathLst>
            </a:custGeom>
            <a:solidFill>
              <a:srgbClr val="465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29996" y="1990991"/>
              <a:ext cx="2520950" cy="414020"/>
            </a:xfrm>
            <a:custGeom>
              <a:avLst/>
              <a:gdLst/>
              <a:ahLst/>
              <a:cxnLst/>
              <a:rect l="l" t="t" r="r" b="b"/>
              <a:pathLst>
                <a:path w="2520950" h="414019">
                  <a:moveTo>
                    <a:pt x="400799" y="200393"/>
                  </a:moveTo>
                  <a:lnTo>
                    <a:pt x="395503" y="154444"/>
                  </a:lnTo>
                  <a:lnTo>
                    <a:pt x="380428" y="112268"/>
                  </a:lnTo>
                  <a:lnTo>
                    <a:pt x="356768" y="75057"/>
                  </a:lnTo>
                  <a:lnTo>
                    <a:pt x="325742" y="44030"/>
                  </a:lnTo>
                  <a:lnTo>
                    <a:pt x="288531" y="20370"/>
                  </a:lnTo>
                  <a:lnTo>
                    <a:pt x="246341" y="5295"/>
                  </a:lnTo>
                  <a:lnTo>
                    <a:pt x="200393" y="0"/>
                  </a:lnTo>
                  <a:lnTo>
                    <a:pt x="154444" y="5295"/>
                  </a:lnTo>
                  <a:lnTo>
                    <a:pt x="112268" y="20370"/>
                  </a:lnTo>
                  <a:lnTo>
                    <a:pt x="75057" y="44030"/>
                  </a:lnTo>
                  <a:lnTo>
                    <a:pt x="44018" y="75057"/>
                  </a:lnTo>
                  <a:lnTo>
                    <a:pt x="20370" y="112268"/>
                  </a:lnTo>
                  <a:lnTo>
                    <a:pt x="5295" y="154444"/>
                  </a:lnTo>
                  <a:lnTo>
                    <a:pt x="0" y="200393"/>
                  </a:lnTo>
                  <a:lnTo>
                    <a:pt x="5295" y="246354"/>
                  </a:lnTo>
                  <a:lnTo>
                    <a:pt x="20370" y="288531"/>
                  </a:lnTo>
                  <a:lnTo>
                    <a:pt x="44018" y="325742"/>
                  </a:lnTo>
                  <a:lnTo>
                    <a:pt x="75057" y="356768"/>
                  </a:lnTo>
                  <a:lnTo>
                    <a:pt x="112268" y="380428"/>
                  </a:lnTo>
                  <a:lnTo>
                    <a:pt x="154444" y="395503"/>
                  </a:lnTo>
                  <a:lnTo>
                    <a:pt x="200393" y="400799"/>
                  </a:lnTo>
                  <a:lnTo>
                    <a:pt x="246341" y="395503"/>
                  </a:lnTo>
                  <a:lnTo>
                    <a:pt x="288531" y="380428"/>
                  </a:lnTo>
                  <a:lnTo>
                    <a:pt x="325742" y="356768"/>
                  </a:lnTo>
                  <a:lnTo>
                    <a:pt x="356768" y="325742"/>
                  </a:lnTo>
                  <a:lnTo>
                    <a:pt x="380428" y="288531"/>
                  </a:lnTo>
                  <a:lnTo>
                    <a:pt x="395503" y="246354"/>
                  </a:lnTo>
                  <a:lnTo>
                    <a:pt x="400799" y="200393"/>
                  </a:lnTo>
                  <a:close/>
                </a:path>
                <a:path w="2520950" h="414019">
                  <a:moveTo>
                    <a:pt x="2520708" y="213372"/>
                  </a:moveTo>
                  <a:lnTo>
                    <a:pt x="2515412" y="167424"/>
                  </a:lnTo>
                  <a:lnTo>
                    <a:pt x="2500338" y="125247"/>
                  </a:lnTo>
                  <a:lnTo>
                    <a:pt x="2476690" y="88036"/>
                  </a:lnTo>
                  <a:lnTo>
                    <a:pt x="2445651" y="56997"/>
                  </a:lnTo>
                  <a:lnTo>
                    <a:pt x="2408440" y="33337"/>
                  </a:lnTo>
                  <a:lnTo>
                    <a:pt x="2366264" y="18262"/>
                  </a:lnTo>
                  <a:lnTo>
                    <a:pt x="2320315" y="12979"/>
                  </a:lnTo>
                  <a:lnTo>
                    <a:pt x="2274354" y="18262"/>
                  </a:lnTo>
                  <a:lnTo>
                    <a:pt x="2232177" y="33337"/>
                  </a:lnTo>
                  <a:lnTo>
                    <a:pt x="2194966" y="56997"/>
                  </a:lnTo>
                  <a:lnTo>
                    <a:pt x="2163940" y="88036"/>
                  </a:lnTo>
                  <a:lnTo>
                    <a:pt x="2140280" y="125247"/>
                  </a:lnTo>
                  <a:lnTo>
                    <a:pt x="2125205" y="167424"/>
                  </a:lnTo>
                  <a:lnTo>
                    <a:pt x="2119909" y="213372"/>
                  </a:lnTo>
                  <a:lnTo>
                    <a:pt x="2125205" y="259321"/>
                  </a:lnTo>
                  <a:lnTo>
                    <a:pt x="2140280" y="301510"/>
                  </a:lnTo>
                  <a:lnTo>
                    <a:pt x="2163940" y="338709"/>
                  </a:lnTo>
                  <a:lnTo>
                    <a:pt x="2194966" y="369747"/>
                  </a:lnTo>
                  <a:lnTo>
                    <a:pt x="2232177" y="393407"/>
                  </a:lnTo>
                  <a:lnTo>
                    <a:pt x="2274354" y="408482"/>
                  </a:lnTo>
                  <a:lnTo>
                    <a:pt x="2320315" y="413778"/>
                  </a:lnTo>
                  <a:lnTo>
                    <a:pt x="2366264" y="408482"/>
                  </a:lnTo>
                  <a:lnTo>
                    <a:pt x="2408440" y="393407"/>
                  </a:lnTo>
                  <a:lnTo>
                    <a:pt x="2445651" y="369747"/>
                  </a:lnTo>
                  <a:lnTo>
                    <a:pt x="2476690" y="338709"/>
                  </a:lnTo>
                  <a:lnTo>
                    <a:pt x="2500338" y="301510"/>
                  </a:lnTo>
                  <a:lnTo>
                    <a:pt x="2515412" y="259321"/>
                  </a:lnTo>
                  <a:lnTo>
                    <a:pt x="2520708" y="213372"/>
                  </a:lnTo>
                  <a:close/>
                </a:path>
              </a:pathLst>
            </a:custGeom>
            <a:solidFill>
              <a:srgbClr val="99B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7299" y="953642"/>
            <a:ext cx="4107101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Контактная</a:t>
            </a:r>
            <a:r>
              <a:rPr b="1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информация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38453" y="2559050"/>
            <a:ext cx="48069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Адрес:</a:t>
            </a:r>
            <a:endParaRPr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8453" y="2876550"/>
            <a:ext cx="1759585" cy="848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just">
              <a:lnSpc>
                <a:spcPct val="97200"/>
              </a:lnSpc>
              <a:spcBef>
                <a:spcPts val="130"/>
              </a:spcBef>
            </a:pP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188508,</a:t>
            </a:r>
            <a:r>
              <a:rPr sz="9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Ленинградская</a:t>
            </a:r>
            <a:r>
              <a:rPr sz="9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область, </a:t>
            </a:r>
            <a:r>
              <a:rPr sz="900" spc="-2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Ломоносовский </a:t>
            </a:r>
            <a:r>
              <a:rPr sz="9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муниципальный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район,</a:t>
            </a:r>
            <a:endParaRPr sz="900" dirty="0">
              <a:latin typeface="Microsoft Sans Serif"/>
              <a:cs typeface="Microsoft Sans Serif"/>
            </a:endParaRPr>
          </a:p>
          <a:p>
            <a:pPr marL="12700" marR="64135">
              <a:lnSpc>
                <a:spcPct val="101899"/>
              </a:lnSpc>
            </a:pPr>
            <a:r>
              <a:rPr sz="9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Виллозское</a:t>
            </a:r>
            <a:r>
              <a:rPr sz="9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городское </a:t>
            </a:r>
            <a:r>
              <a:rPr sz="9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поселение, деревня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Перекюля, </a:t>
            </a:r>
            <a:r>
              <a:rPr sz="900" spc="-2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дом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 16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453" y="3829050"/>
            <a:ext cx="17856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Фонд</a:t>
            </a:r>
            <a:r>
              <a:rPr sz="9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«Реабилитационный</a:t>
            </a:r>
            <a:r>
              <a:rPr sz="9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</a:t>
            </a:r>
            <a:endParaRPr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3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«Дом</a:t>
            </a:r>
            <a:r>
              <a:rPr sz="9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надежды</a:t>
            </a:r>
            <a:r>
              <a:rPr sz="9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sz="9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Горе»</a:t>
            </a:r>
            <a:endParaRPr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43544" y="2559050"/>
            <a:ext cx="761656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Соцсети:</a:t>
            </a:r>
            <a:endParaRPr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19972" y="2822036"/>
            <a:ext cx="3140721" cy="187442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 сайт:</a:t>
            </a:r>
            <a:endParaRPr lang="ru-RU" sz="9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457200">
              <a:lnSpc>
                <a:spcPct val="115000"/>
              </a:lnSpc>
            </a:pPr>
            <a:r>
              <a:rPr lang="ru-RU" sz="900" u="sng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https://houseofhope.ru/</a:t>
            </a:r>
            <a:endParaRPr lang="ru-RU" sz="900" u="sng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</a:pPr>
            <a:r>
              <a:rPr lang="ru-RU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Инстаграм</a:t>
            </a:r>
            <a:r>
              <a:rPr lang="en-US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00" u="sng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https://www.instagram.com/houseofhopeonthehill/</a:t>
            </a:r>
            <a:endParaRPr lang="ru-RU" sz="9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</a:pPr>
            <a:r>
              <a:rPr lang="ru-RU" sz="9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Вконтакте</a:t>
            </a:r>
            <a:r>
              <a:rPr lang="en-US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9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</a:pPr>
            <a:r>
              <a:rPr lang="en-US" sz="900" u="sng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https://vk.com/club30452528</a:t>
            </a:r>
            <a:endParaRPr lang="ru-RU" sz="9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</a:pPr>
            <a:r>
              <a:rPr lang="en-US" sz="900" u="sng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https://vk.com/club2020944</a:t>
            </a:r>
            <a:endParaRPr lang="ru-RU" sz="9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</a:pPr>
            <a:r>
              <a:rPr lang="ru-RU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Фейсбук</a:t>
            </a:r>
            <a:r>
              <a:rPr lang="en-US" sz="9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9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sz="900" u="sng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https://www.facebook.com/groups/houseofhopeonahill</a:t>
            </a:r>
            <a:endParaRPr lang="ru-RU" sz="9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endParaRPr lang="ru-RU" sz="9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72650" y="0"/>
            <a:ext cx="8471535" cy="3648075"/>
            <a:chOff x="672650" y="0"/>
            <a:chExt cx="8471535" cy="3648075"/>
          </a:xfrm>
        </p:grpSpPr>
        <p:pic>
          <p:nvPicPr>
            <p:cNvPr id="15" name="object 15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06462" y="2060509"/>
              <a:ext cx="287700" cy="2877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60693" y="0"/>
              <a:ext cx="3683304" cy="36479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72650" y="2046599"/>
              <a:ext cx="315500" cy="31550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805933" y="2003959"/>
              <a:ext cx="401320" cy="401320"/>
            </a:xfrm>
            <a:custGeom>
              <a:avLst/>
              <a:gdLst/>
              <a:ahLst/>
              <a:cxnLst/>
              <a:rect l="l" t="t" r="r" b="b"/>
              <a:pathLst>
                <a:path w="401320" h="401319">
                  <a:moveTo>
                    <a:pt x="200399" y="0"/>
                  </a:moveTo>
                  <a:lnTo>
                    <a:pt x="154449" y="5292"/>
                  </a:lnTo>
                  <a:lnTo>
                    <a:pt x="112268" y="20368"/>
                  </a:lnTo>
                  <a:lnTo>
                    <a:pt x="75059" y="44025"/>
                  </a:lnTo>
                  <a:lnTo>
                    <a:pt x="44025" y="75059"/>
                  </a:lnTo>
                  <a:lnTo>
                    <a:pt x="20368" y="112268"/>
                  </a:lnTo>
                  <a:lnTo>
                    <a:pt x="5292" y="154449"/>
                  </a:lnTo>
                  <a:lnTo>
                    <a:pt x="0" y="200399"/>
                  </a:lnTo>
                  <a:lnTo>
                    <a:pt x="5292" y="246349"/>
                  </a:lnTo>
                  <a:lnTo>
                    <a:pt x="20368" y="288530"/>
                  </a:lnTo>
                  <a:lnTo>
                    <a:pt x="44025" y="325739"/>
                  </a:lnTo>
                  <a:lnTo>
                    <a:pt x="75059" y="356773"/>
                  </a:lnTo>
                  <a:lnTo>
                    <a:pt x="112268" y="380430"/>
                  </a:lnTo>
                  <a:lnTo>
                    <a:pt x="154449" y="395506"/>
                  </a:lnTo>
                  <a:lnTo>
                    <a:pt x="200399" y="400799"/>
                  </a:lnTo>
                  <a:lnTo>
                    <a:pt x="246349" y="395506"/>
                  </a:lnTo>
                  <a:lnTo>
                    <a:pt x="288530" y="380430"/>
                  </a:lnTo>
                  <a:lnTo>
                    <a:pt x="325739" y="356773"/>
                  </a:lnTo>
                  <a:lnTo>
                    <a:pt x="356773" y="325739"/>
                  </a:lnTo>
                  <a:lnTo>
                    <a:pt x="380430" y="288530"/>
                  </a:lnTo>
                  <a:lnTo>
                    <a:pt x="395506" y="246349"/>
                  </a:lnTo>
                  <a:lnTo>
                    <a:pt x="400799" y="200399"/>
                  </a:lnTo>
                  <a:lnTo>
                    <a:pt x="395506" y="154449"/>
                  </a:lnTo>
                  <a:lnTo>
                    <a:pt x="380430" y="112268"/>
                  </a:lnTo>
                  <a:lnTo>
                    <a:pt x="356773" y="75059"/>
                  </a:lnTo>
                  <a:lnTo>
                    <a:pt x="325739" y="44025"/>
                  </a:lnTo>
                  <a:lnTo>
                    <a:pt x="288530" y="20368"/>
                  </a:lnTo>
                  <a:lnTo>
                    <a:pt x="246349" y="5292"/>
                  </a:lnTo>
                  <a:lnTo>
                    <a:pt x="200399" y="0"/>
                  </a:lnTo>
                  <a:close/>
                </a:path>
              </a:pathLst>
            </a:custGeom>
            <a:solidFill>
              <a:srgbClr val="99B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799565" y="2559050"/>
            <a:ext cx="940018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Реквизиты:</a:t>
            </a:r>
            <a:endParaRPr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99565" y="2833942"/>
            <a:ext cx="27495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Расчетный счет</a:t>
            </a:r>
            <a:r>
              <a:rPr sz="9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рублях </a:t>
            </a:r>
            <a:r>
              <a:rPr sz="900" spc="-4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РФ</a:t>
            </a:r>
            <a:endParaRPr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ts val="1040"/>
              </a:lnSpc>
              <a:spcBef>
                <a:spcPts val="20"/>
              </a:spcBef>
            </a:pPr>
            <a:r>
              <a:rPr sz="900" spc="6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</a:t>
            </a:r>
            <a:r>
              <a:rPr sz="900" spc="-3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40703810400020000054</a:t>
            </a:r>
            <a:endParaRPr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ts val="1040"/>
              </a:lnSpc>
            </a:pPr>
            <a:r>
              <a:rPr sz="9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sz="9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Филиале</a:t>
            </a:r>
            <a:r>
              <a:rPr sz="9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ББР </a:t>
            </a:r>
            <a:r>
              <a:rPr sz="9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Банка</a:t>
            </a:r>
            <a:r>
              <a:rPr sz="9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(АО),</a:t>
            </a:r>
            <a:endParaRPr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>
              <a:lnSpc>
                <a:spcPct val="101899"/>
              </a:lnSpc>
            </a:pPr>
            <a:r>
              <a:rPr sz="9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</a:t>
            </a:r>
            <a:r>
              <a:rPr sz="9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Санкт-Петербург</a:t>
            </a:r>
            <a:r>
              <a:rPr sz="9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корреспондентский</a:t>
            </a:r>
            <a:r>
              <a:rPr sz="9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счет </a:t>
            </a:r>
            <a:r>
              <a:rPr sz="9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30101810300000000785</a:t>
            </a:r>
            <a:r>
              <a:rPr sz="9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sz="9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СЕВЕРО-ЗАПАДНОМ</a:t>
            </a:r>
            <a:r>
              <a:rPr sz="9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ГУ </a:t>
            </a:r>
            <a:r>
              <a:rPr sz="900" spc="-2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БАНКА</a:t>
            </a:r>
            <a:r>
              <a:rPr sz="9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РОССИИ</a:t>
            </a:r>
            <a:r>
              <a:rPr sz="9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</a:t>
            </a:r>
            <a:r>
              <a:rPr sz="9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САНКТ-ПЕТЕРБУРГ</a:t>
            </a:r>
            <a:endParaRPr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99565" y="3829050"/>
            <a:ext cx="8534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</a:t>
            </a:r>
            <a:r>
              <a:rPr sz="9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sz="900" spc="-8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sz="9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044030785</a:t>
            </a:r>
            <a:endParaRPr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99565" y="4108450"/>
            <a:ext cx="1193800" cy="568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ИНН</a:t>
            </a:r>
            <a:r>
              <a:rPr sz="900" spc="-3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4725011166</a:t>
            </a:r>
            <a:endParaRPr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3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КПП</a:t>
            </a:r>
            <a:r>
              <a:rPr sz="9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472501001</a:t>
            </a:r>
            <a:endParaRPr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ОГРН</a:t>
            </a:r>
            <a:r>
              <a:rPr sz="900" spc="-5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9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1214700007060</a:t>
            </a:r>
            <a:endParaRPr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5793" y="2093819"/>
            <a:ext cx="221079" cy="221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79705"/>
            <a:ext cx="6500155" cy="4784090"/>
            <a:chOff x="0" y="180000"/>
            <a:chExt cx="6500155" cy="4784090"/>
          </a:xfrm>
        </p:grpSpPr>
        <p:sp>
          <p:nvSpPr>
            <p:cNvPr id="3" name="object 3"/>
            <p:cNvSpPr/>
            <p:nvPr/>
          </p:nvSpPr>
          <p:spPr>
            <a:xfrm>
              <a:off x="180000" y="180000"/>
              <a:ext cx="6320155" cy="4784090"/>
            </a:xfrm>
            <a:custGeom>
              <a:avLst/>
              <a:gdLst/>
              <a:ahLst/>
              <a:cxnLst/>
              <a:rect l="l" t="t" r="r" b="b"/>
              <a:pathLst>
                <a:path w="6320155" h="4784090">
                  <a:moveTo>
                    <a:pt x="6319799" y="0"/>
                  </a:moveTo>
                  <a:lnTo>
                    <a:pt x="0" y="0"/>
                  </a:lnTo>
                  <a:lnTo>
                    <a:pt x="0" y="4783498"/>
                  </a:lnTo>
                  <a:lnTo>
                    <a:pt x="6319799" y="4783498"/>
                  </a:lnTo>
                  <a:lnTo>
                    <a:pt x="6319799" y="0"/>
                  </a:lnTo>
                  <a:close/>
                </a:path>
              </a:pathLst>
            </a:custGeom>
            <a:solidFill>
              <a:srgbClr val="99B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30001"/>
              <a:ext cx="3669029" cy="2164715"/>
            </a:xfrm>
            <a:custGeom>
              <a:avLst/>
              <a:gdLst/>
              <a:ahLst/>
              <a:cxnLst/>
              <a:rect l="l" t="t" r="r" b="b"/>
              <a:pathLst>
                <a:path w="3669029" h="2164715">
                  <a:moveTo>
                    <a:pt x="3668699" y="0"/>
                  </a:moveTo>
                  <a:lnTo>
                    <a:pt x="0" y="0"/>
                  </a:lnTo>
                  <a:lnTo>
                    <a:pt x="0" y="2164199"/>
                  </a:lnTo>
                  <a:lnTo>
                    <a:pt x="3668699" y="2164199"/>
                  </a:lnTo>
                  <a:lnTo>
                    <a:pt x="3668699" y="0"/>
                  </a:lnTo>
                  <a:close/>
                </a:path>
              </a:pathLst>
            </a:custGeom>
            <a:solidFill>
              <a:srgbClr val="465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14918" y="1314792"/>
            <a:ext cx="2887901" cy="91306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494030">
              <a:lnSpc>
                <a:spcPts val="1100"/>
              </a:lnSpc>
              <a:spcBef>
                <a:spcPts val="219"/>
              </a:spcBef>
            </a:pP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территории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Дома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расположены </a:t>
            </a:r>
            <a:r>
              <a:rPr sz="1000" spc="-25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три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реабилитационных</a:t>
            </a:r>
            <a:r>
              <a:rPr sz="1000" spc="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корпуса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>
              <a:lnSpc>
                <a:spcPts val="1200"/>
              </a:lnSpc>
              <a:spcBef>
                <a:spcPts val="20"/>
              </a:spcBef>
            </a:pP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(два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мужских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женский),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православная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часовня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Святого</a:t>
            </a:r>
            <a:r>
              <a:rPr sz="1000" spc="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Вонифатия,</a:t>
            </a:r>
            <a:r>
              <a:rPr sz="1000" spc="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баня,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sz="1000" spc="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также </a:t>
            </a:r>
            <a:r>
              <a:rPr sz="1000" spc="-25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хозяйственные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постройки.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ts val="1060"/>
              </a:lnSpc>
            </a:pPr>
            <a:r>
              <a:rPr sz="1000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Курс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реабилитации длится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дней.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17299" y="755657"/>
            <a:ext cx="401320" cy="401320"/>
            <a:chOff x="629999" y="967709"/>
            <a:chExt cx="401320" cy="401320"/>
          </a:xfrm>
        </p:grpSpPr>
        <p:sp>
          <p:nvSpPr>
            <p:cNvPr id="8" name="object 8"/>
            <p:cNvSpPr/>
            <p:nvPr/>
          </p:nvSpPr>
          <p:spPr>
            <a:xfrm>
              <a:off x="629999" y="967709"/>
              <a:ext cx="401320" cy="401320"/>
            </a:xfrm>
            <a:custGeom>
              <a:avLst/>
              <a:gdLst/>
              <a:ahLst/>
              <a:cxnLst/>
              <a:rect l="l" t="t" r="r" b="b"/>
              <a:pathLst>
                <a:path w="401319" h="401319">
                  <a:moveTo>
                    <a:pt x="200400" y="0"/>
                  </a:moveTo>
                  <a:lnTo>
                    <a:pt x="154450" y="5292"/>
                  </a:lnTo>
                  <a:lnTo>
                    <a:pt x="112269" y="20368"/>
                  </a:lnTo>
                  <a:lnTo>
                    <a:pt x="75060" y="44025"/>
                  </a:lnTo>
                  <a:lnTo>
                    <a:pt x="44025" y="75059"/>
                  </a:lnTo>
                  <a:lnTo>
                    <a:pt x="20368" y="112268"/>
                  </a:lnTo>
                  <a:lnTo>
                    <a:pt x="5292" y="154449"/>
                  </a:lnTo>
                  <a:lnTo>
                    <a:pt x="0" y="200399"/>
                  </a:lnTo>
                  <a:lnTo>
                    <a:pt x="5292" y="246349"/>
                  </a:lnTo>
                  <a:lnTo>
                    <a:pt x="20368" y="288530"/>
                  </a:lnTo>
                  <a:lnTo>
                    <a:pt x="44025" y="325740"/>
                  </a:lnTo>
                  <a:lnTo>
                    <a:pt x="75060" y="356774"/>
                  </a:lnTo>
                  <a:lnTo>
                    <a:pt x="112269" y="380431"/>
                  </a:lnTo>
                  <a:lnTo>
                    <a:pt x="154450" y="395507"/>
                  </a:lnTo>
                  <a:lnTo>
                    <a:pt x="200400" y="400800"/>
                  </a:lnTo>
                  <a:lnTo>
                    <a:pt x="246349" y="395507"/>
                  </a:lnTo>
                  <a:lnTo>
                    <a:pt x="288530" y="380431"/>
                  </a:lnTo>
                  <a:lnTo>
                    <a:pt x="325739" y="356774"/>
                  </a:lnTo>
                  <a:lnTo>
                    <a:pt x="356774" y="325740"/>
                  </a:lnTo>
                  <a:lnTo>
                    <a:pt x="380431" y="288530"/>
                  </a:lnTo>
                  <a:lnTo>
                    <a:pt x="395507" y="246349"/>
                  </a:lnTo>
                  <a:lnTo>
                    <a:pt x="400799" y="200399"/>
                  </a:lnTo>
                  <a:lnTo>
                    <a:pt x="395507" y="154449"/>
                  </a:lnTo>
                  <a:lnTo>
                    <a:pt x="380431" y="112268"/>
                  </a:lnTo>
                  <a:lnTo>
                    <a:pt x="356774" y="75059"/>
                  </a:lnTo>
                  <a:lnTo>
                    <a:pt x="325739" y="44025"/>
                  </a:lnTo>
                  <a:lnTo>
                    <a:pt x="288530" y="20368"/>
                  </a:lnTo>
                  <a:lnTo>
                    <a:pt x="246349" y="5292"/>
                  </a:lnTo>
                  <a:lnTo>
                    <a:pt x="200400" y="0"/>
                  </a:lnTo>
                  <a:close/>
                </a:path>
              </a:pathLst>
            </a:custGeom>
            <a:solidFill>
              <a:srgbClr val="99B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3549" y="1051259"/>
              <a:ext cx="233699" cy="233699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E06A521-FCAD-42E3-9488-092636E27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0659" y="2952236"/>
            <a:ext cx="2781499" cy="18543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A936D02-A940-40F2-B600-7FBB4B237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2952236"/>
            <a:ext cx="2781499" cy="18543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6E19D0B-87B6-4A08-8CA1-6B687427E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0318" y="2955978"/>
            <a:ext cx="2486482" cy="186486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DE5DDC9-5244-458F-BC7A-E5EC118D73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9979" y="174029"/>
            <a:ext cx="3930588" cy="2620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0000" y="1"/>
            <a:ext cx="7698105" cy="4963795"/>
            <a:chOff x="180000" y="1"/>
            <a:chExt cx="7698105" cy="4963795"/>
          </a:xfrm>
        </p:grpSpPr>
        <p:sp>
          <p:nvSpPr>
            <p:cNvPr id="3" name="object 3"/>
            <p:cNvSpPr/>
            <p:nvPr/>
          </p:nvSpPr>
          <p:spPr>
            <a:xfrm>
              <a:off x="179997" y="180009"/>
              <a:ext cx="6905625" cy="4784090"/>
            </a:xfrm>
            <a:custGeom>
              <a:avLst/>
              <a:gdLst/>
              <a:ahLst/>
              <a:cxnLst/>
              <a:rect l="l" t="t" r="r" b="b"/>
              <a:pathLst>
                <a:path w="6905625" h="4784090">
                  <a:moveTo>
                    <a:pt x="6905396" y="0"/>
                  </a:moveTo>
                  <a:lnTo>
                    <a:pt x="0" y="0"/>
                  </a:lnTo>
                  <a:lnTo>
                    <a:pt x="0" y="3051302"/>
                  </a:lnTo>
                  <a:lnTo>
                    <a:pt x="0" y="4783493"/>
                  </a:lnTo>
                  <a:lnTo>
                    <a:pt x="6905396" y="4783493"/>
                  </a:lnTo>
                  <a:lnTo>
                    <a:pt x="6905396" y="3051302"/>
                  </a:lnTo>
                  <a:lnTo>
                    <a:pt x="6905396" y="0"/>
                  </a:lnTo>
                  <a:close/>
                </a:path>
              </a:pathLst>
            </a:custGeom>
            <a:solidFill>
              <a:srgbClr val="99B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209149" y="1"/>
              <a:ext cx="3669029" cy="3231515"/>
            </a:xfrm>
            <a:custGeom>
              <a:avLst/>
              <a:gdLst/>
              <a:ahLst/>
              <a:cxnLst/>
              <a:rect l="l" t="t" r="r" b="b"/>
              <a:pathLst>
                <a:path w="3669029" h="3231515">
                  <a:moveTo>
                    <a:pt x="3668698" y="0"/>
                  </a:moveTo>
                  <a:lnTo>
                    <a:pt x="0" y="0"/>
                  </a:lnTo>
                  <a:lnTo>
                    <a:pt x="0" y="3231299"/>
                  </a:lnTo>
                  <a:lnTo>
                    <a:pt x="3668698" y="3231299"/>
                  </a:lnTo>
                  <a:lnTo>
                    <a:pt x="3668698" y="0"/>
                  </a:lnTo>
                  <a:close/>
                </a:path>
              </a:pathLst>
            </a:custGeom>
            <a:solidFill>
              <a:srgbClr val="465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559298" y="1156879"/>
            <a:ext cx="3027680" cy="152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50"/>
              </a:lnSpc>
              <a:spcBef>
                <a:spcPts val="100"/>
              </a:spcBef>
            </a:pP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Одновременно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может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принимать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ts val="1150"/>
              </a:lnSpc>
            </a:pP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человек.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почти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(четыреста)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Российской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Федерации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год.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24765">
              <a:lnSpc>
                <a:spcPct val="97900"/>
              </a:lnSpc>
              <a:spcBef>
                <a:spcPts val="25"/>
              </a:spcBef>
            </a:pP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полной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заполняемости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Дома,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обходится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sz="1000" spc="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(Двадцать</a:t>
            </a:r>
            <a:r>
              <a:rPr sz="1000" spc="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миллионов)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рублей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ежегодно.</a:t>
            </a:r>
            <a:r>
              <a:rPr sz="1000" spc="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направлены</a:t>
            </a:r>
            <a:r>
              <a:rPr sz="1000" spc="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sz="1000" spc="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оплату </a:t>
            </a:r>
            <a:r>
              <a:rPr sz="1000" spc="-25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труда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специалистов-консультантов</a:t>
            </a:r>
            <a:r>
              <a:rPr sz="1000" spc="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сотрудников </a:t>
            </a:r>
            <a:r>
              <a:rPr sz="1000" spc="-25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Фонда,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коммунальные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платежи,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1083945">
              <a:lnSpc>
                <a:spcPct val="100000"/>
              </a:lnSpc>
            </a:pP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ремонт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корпусов </a:t>
            </a:r>
            <a:r>
              <a:rPr sz="1000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Дома,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налоги </a:t>
            </a:r>
            <a:r>
              <a:rPr sz="1000" spc="-25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содержание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реабилитантов.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357349" y="658576"/>
            <a:ext cx="5025099" cy="4513498"/>
            <a:chOff x="3357349" y="630001"/>
            <a:chExt cx="5025099" cy="4513498"/>
          </a:xfrm>
        </p:grpSpPr>
        <p:sp>
          <p:nvSpPr>
            <p:cNvPr id="7" name="object 7"/>
            <p:cNvSpPr/>
            <p:nvPr/>
          </p:nvSpPr>
          <p:spPr>
            <a:xfrm>
              <a:off x="4572824" y="630001"/>
              <a:ext cx="401320" cy="401320"/>
            </a:xfrm>
            <a:custGeom>
              <a:avLst/>
              <a:gdLst/>
              <a:ahLst/>
              <a:cxnLst/>
              <a:rect l="l" t="t" r="r" b="b"/>
              <a:pathLst>
                <a:path w="401320" h="401319">
                  <a:moveTo>
                    <a:pt x="200399" y="0"/>
                  </a:moveTo>
                  <a:lnTo>
                    <a:pt x="154449" y="5292"/>
                  </a:lnTo>
                  <a:lnTo>
                    <a:pt x="112268" y="20368"/>
                  </a:lnTo>
                  <a:lnTo>
                    <a:pt x="75059" y="44025"/>
                  </a:lnTo>
                  <a:lnTo>
                    <a:pt x="44025" y="75059"/>
                  </a:lnTo>
                  <a:lnTo>
                    <a:pt x="20368" y="112268"/>
                  </a:lnTo>
                  <a:lnTo>
                    <a:pt x="5292" y="154449"/>
                  </a:lnTo>
                  <a:lnTo>
                    <a:pt x="0" y="200399"/>
                  </a:lnTo>
                  <a:lnTo>
                    <a:pt x="5292" y="246349"/>
                  </a:lnTo>
                  <a:lnTo>
                    <a:pt x="20368" y="288530"/>
                  </a:lnTo>
                  <a:lnTo>
                    <a:pt x="44025" y="325739"/>
                  </a:lnTo>
                  <a:lnTo>
                    <a:pt x="75059" y="356773"/>
                  </a:lnTo>
                  <a:lnTo>
                    <a:pt x="112268" y="380430"/>
                  </a:lnTo>
                  <a:lnTo>
                    <a:pt x="154449" y="395506"/>
                  </a:lnTo>
                  <a:lnTo>
                    <a:pt x="200399" y="400799"/>
                  </a:lnTo>
                  <a:lnTo>
                    <a:pt x="246349" y="395506"/>
                  </a:lnTo>
                  <a:lnTo>
                    <a:pt x="288530" y="380430"/>
                  </a:lnTo>
                  <a:lnTo>
                    <a:pt x="325740" y="356773"/>
                  </a:lnTo>
                  <a:lnTo>
                    <a:pt x="356774" y="325739"/>
                  </a:lnTo>
                  <a:lnTo>
                    <a:pt x="380431" y="288530"/>
                  </a:lnTo>
                  <a:lnTo>
                    <a:pt x="395507" y="246349"/>
                  </a:lnTo>
                  <a:lnTo>
                    <a:pt x="400800" y="200399"/>
                  </a:lnTo>
                  <a:lnTo>
                    <a:pt x="395507" y="154449"/>
                  </a:lnTo>
                  <a:lnTo>
                    <a:pt x="380431" y="112268"/>
                  </a:lnTo>
                  <a:lnTo>
                    <a:pt x="356774" y="75059"/>
                  </a:lnTo>
                  <a:lnTo>
                    <a:pt x="325740" y="44025"/>
                  </a:lnTo>
                  <a:lnTo>
                    <a:pt x="288530" y="20368"/>
                  </a:lnTo>
                  <a:lnTo>
                    <a:pt x="246349" y="5292"/>
                  </a:lnTo>
                  <a:lnTo>
                    <a:pt x="200399" y="0"/>
                  </a:lnTo>
                  <a:close/>
                </a:path>
              </a:pathLst>
            </a:custGeom>
            <a:solidFill>
              <a:srgbClr val="99B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48963" y="706140"/>
              <a:ext cx="233699" cy="2336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57349" y="2667350"/>
              <a:ext cx="5025099" cy="2476149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BEB1192-96FD-4CAD-88FA-68EA3E97FC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29184" y="1504950"/>
            <a:ext cx="3828758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8024" y="180009"/>
            <a:ext cx="7956550" cy="4784090"/>
          </a:xfrm>
          <a:custGeom>
            <a:avLst/>
            <a:gdLst/>
            <a:ahLst/>
            <a:cxnLst/>
            <a:rect l="l" t="t" r="r" b="b"/>
            <a:pathLst>
              <a:path w="7956550" h="4784090">
                <a:moveTo>
                  <a:pt x="7955991" y="0"/>
                </a:moveTo>
                <a:lnTo>
                  <a:pt x="0" y="0"/>
                </a:lnTo>
                <a:lnTo>
                  <a:pt x="0" y="2699994"/>
                </a:lnTo>
                <a:lnTo>
                  <a:pt x="0" y="4783493"/>
                </a:lnTo>
                <a:lnTo>
                  <a:pt x="7955991" y="4783493"/>
                </a:lnTo>
                <a:lnTo>
                  <a:pt x="7955991" y="2699994"/>
                </a:lnTo>
                <a:lnTo>
                  <a:pt x="7955991" y="0"/>
                </a:lnTo>
                <a:close/>
              </a:path>
            </a:pathLst>
          </a:custGeom>
          <a:solidFill>
            <a:srgbClr val="99B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9449" y="2481912"/>
            <a:ext cx="273812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10" dirty="0">
                <a:latin typeface="Microsoft Sans Serif"/>
                <a:cs typeface="Microsoft Sans Serif"/>
              </a:rPr>
              <a:t>гора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праздник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19.06.2010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048.jpg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29999" y="1"/>
            <a:ext cx="3230880" cy="2880360"/>
            <a:chOff x="629999" y="1"/>
            <a:chExt cx="3230880" cy="2880360"/>
          </a:xfrm>
        </p:grpSpPr>
        <p:sp>
          <p:nvSpPr>
            <p:cNvPr id="5" name="object 5"/>
            <p:cNvSpPr/>
            <p:nvPr/>
          </p:nvSpPr>
          <p:spPr>
            <a:xfrm>
              <a:off x="629999" y="1"/>
              <a:ext cx="3230880" cy="2880360"/>
            </a:xfrm>
            <a:custGeom>
              <a:avLst/>
              <a:gdLst/>
              <a:ahLst/>
              <a:cxnLst/>
              <a:rect l="l" t="t" r="r" b="b"/>
              <a:pathLst>
                <a:path w="3230879" h="2880360">
                  <a:moveTo>
                    <a:pt x="3230699" y="0"/>
                  </a:moveTo>
                  <a:lnTo>
                    <a:pt x="0" y="0"/>
                  </a:lnTo>
                  <a:lnTo>
                    <a:pt x="0" y="2879999"/>
                  </a:lnTo>
                  <a:lnTo>
                    <a:pt x="3230699" y="2879999"/>
                  </a:lnTo>
                  <a:lnTo>
                    <a:pt x="3230699" y="0"/>
                  </a:lnTo>
                  <a:close/>
                </a:path>
              </a:pathLst>
            </a:custGeom>
            <a:solidFill>
              <a:srgbClr val="465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8024" y="180000"/>
              <a:ext cx="401320" cy="401320"/>
            </a:xfrm>
            <a:custGeom>
              <a:avLst/>
              <a:gdLst/>
              <a:ahLst/>
              <a:cxnLst/>
              <a:rect l="l" t="t" r="r" b="b"/>
              <a:pathLst>
                <a:path w="401319" h="401320">
                  <a:moveTo>
                    <a:pt x="200400" y="0"/>
                  </a:moveTo>
                  <a:lnTo>
                    <a:pt x="154450" y="5292"/>
                  </a:lnTo>
                  <a:lnTo>
                    <a:pt x="112269" y="20368"/>
                  </a:lnTo>
                  <a:lnTo>
                    <a:pt x="75060" y="44025"/>
                  </a:lnTo>
                  <a:lnTo>
                    <a:pt x="44025" y="75059"/>
                  </a:lnTo>
                  <a:lnTo>
                    <a:pt x="20368" y="112268"/>
                  </a:lnTo>
                  <a:lnTo>
                    <a:pt x="5292" y="154449"/>
                  </a:lnTo>
                  <a:lnTo>
                    <a:pt x="0" y="200399"/>
                  </a:lnTo>
                  <a:lnTo>
                    <a:pt x="5292" y="246349"/>
                  </a:lnTo>
                  <a:lnTo>
                    <a:pt x="20368" y="288530"/>
                  </a:lnTo>
                  <a:lnTo>
                    <a:pt x="44025" y="325739"/>
                  </a:lnTo>
                  <a:lnTo>
                    <a:pt x="75060" y="356773"/>
                  </a:lnTo>
                  <a:lnTo>
                    <a:pt x="112269" y="380430"/>
                  </a:lnTo>
                  <a:lnTo>
                    <a:pt x="154450" y="395506"/>
                  </a:lnTo>
                  <a:lnTo>
                    <a:pt x="200400" y="400799"/>
                  </a:lnTo>
                  <a:lnTo>
                    <a:pt x="246349" y="395506"/>
                  </a:lnTo>
                  <a:lnTo>
                    <a:pt x="288530" y="380430"/>
                  </a:lnTo>
                  <a:lnTo>
                    <a:pt x="325739" y="356773"/>
                  </a:lnTo>
                  <a:lnTo>
                    <a:pt x="356774" y="325739"/>
                  </a:lnTo>
                  <a:lnTo>
                    <a:pt x="380431" y="288530"/>
                  </a:lnTo>
                  <a:lnTo>
                    <a:pt x="395507" y="246349"/>
                  </a:lnTo>
                  <a:lnTo>
                    <a:pt x="400800" y="200399"/>
                  </a:lnTo>
                  <a:lnTo>
                    <a:pt x="395507" y="154449"/>
                  </a:lnTo>
                  <a:lnTo>
                    <a:pt x="380431" y="112268"/>
                  </a:lnTo>
                  <a:lnTo>
                    <a:pt x="356774" y="75059"/>
                  </a:lnTo>
                  <a:lnTo>
                    <a:pt x="325739" y="44025"/>
                  </a:lnTo>
                  <a:lnTo>
                    <a:pt x="288530" y="20368"/>
                  </a:lnTo>
                  <a:lnTo>
                    <a:pt x="246349" y="5292"/>
                  </a:lnTo>
                  <a:lnTo>
                    <a:pt x="200400" y="0"/>
                  </a:lnTo>
                  <a:close/>
                </a:path>
              </a:pathLst>
            </a:custGeom>
            <a:solidFill>
              <a:srgbClr val="99B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85164" y="767840"/>
            <a:ext cx="2542540" cy="15240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73660">
              <a:lnSpc>
                <a:spcPts val="1100"/>
              </a:lnSpc>
              <a:spcBef>
                <a:spcPts val="219"/>
              </a:spcBef>
            </a:pPr>
            <a:r>
              <a:rPr sz="1000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Фонд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активно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сотрудничает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такими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благотворительными</a:t>
            </a:r>
            <a:r>
              <a:rPr sz="1000" spc="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организациями,</a:t>
            </a:r>
            <a:r>
              <a:rPr sz="1000" spc="2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75565">
              <a:lnSpc>
                <a:spcPts val="1200"/>
              </a:lnSpc>
              <a:spcBef>
                <a:spcPts val="20"/>
              </a:spcBef>
            </a:pP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«Ночлежка»,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«Сестры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Терезы»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sz="1000" spc="-25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другими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филантропическими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центрами,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помогающими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людям,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оказавшимся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ts val="1060"/>
              </a:lnSpc>
            </a:pP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трудной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жизненной</a:t>
            </a:r>
            <a:r>
              <a:rPr sz="1000" spc="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ситуации.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Большинство</a:t>
            </a:r>
            <a:r>
              <a:rPr sz="1000" spc="-2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реабилитантов,</a:t>
            </a:r>
            <a:r>
              <a:rPr sz="1000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получивших </a:t>
            </a:r>
            <a:r>
              <a:rPr sz="1000" spc="-25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помощь,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навсегда</a:t>
            </a:r>
            <a:r>
              <a:rPr sz="1000" spc="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избавившись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зависимости,</a:t>
            </a:r>
            <a:r>
              <a:rPr sz="1000" spc="3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обретают</a:t>
            </a:r>
            <a:r>
              <a:rPr sz="1000" spc="3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веру</a:t>
            </a:r>
            <a:r>
              <a:rPr sz="1000" spc="3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sz="1000" spc="3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свои</a:t>
            </a:r>
            <a:r>
              <a:rPr sz="1000" spc="3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силы 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социально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адаптируются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sz="10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обществе.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67800" y="180000"/>
            <a:ext cx="7759065" cy="4687570"/>
            <a:chOff x="1067800" y="180000"/>
            <a:chExt cx="7759065" cy="4687570"/>
          </a:xfrm>
        </p:grpSpPr>
        <p:pic>
          <p:nvPicPr>
            <p:cNvPr id="9" name="object 9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07249" y="180000"/>
              <a:ext cx="2919298" cy="21048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67800" y="262050"/>
              <a:ext cx="281251" cy="26265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131128" y="2142975"/>
              <a:ext cx="4695419" cy="2724502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34169EE-2BA7-4472-8C3C-292990935B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2651700"/>
            <a:ext cx="2989501" cy="199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955683" y="520487"/>
            <a:ext cx="4022725" cy="159492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241300">
              <a:lnSpc>
                <a:spcPct val="97600"/>
              </a:lnSpc>
              <a:spcBef>
                <a:spcPts val="125"/>
              </a:spcBef>
            </a:pP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ОСНОВНАЯ</a:t>
            </a:r>
            <a:r>
              <a:rPr lang="ru-RU"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рассчитана</a:t>
            </a:r>
            <a:r>
              <a:rPr lang="ru-RU"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зависимых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</a:t>
            </a:r>
            <a:r>
              <a:rPr lang="ru-RU"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алкоголя, </a:t>
            </a:r>
            <a:r>
              <a:rPr lang="ru-RU" sz="1000" spc="-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которые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впервые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поступили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реабилитацию.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Она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включает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000" spc="-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себя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посещение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лекций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групп,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проводимых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опытными </a:t>
            </a:r>
            <a:r>
              <a:rPr lang="ru-RU"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специалистами,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индивидуальную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работу,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ru-RU" sz="1000" spc="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также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0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вечерних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группах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«Анонимных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Алкоголиков».</a:t>
            </a:r>
            <a:r>
              <a:rPr lang="ru-RU"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000" spc="-1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241300">
              <a:lnSpc>
                <a:spcPct val="97600"/>
              </a:lnSpc>
              <a:spcBef>
                <a:spcPts val="125"/>
              </a:spcBef>
            </a:pPr>
            <a:endParaRPr lang="ru-RU" sz="1000" spc="-1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90805">
              <a:lnSpc>
                <a:spcPct val="97200"/>
              </a:lnSpc>
              <a:spcBef>
                <a:spcPts val="535"/>
              </a:spcBef>
            </a:pPr>
            <a:r>
              <a:rPr sz="1000" b="1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СЕМЕЙНАЯ</a:t>
            </a:r>
            <a:r>
              <a:rPr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</a:t>
            </a:r>
            <a:r>
              <a:rPr sz="1000" spc="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(амбулаторная)</a:t>
            </a:r>
            <a:r>
              <a:rPr sz="1000" spc="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ориентирована</a:t>
            </a:r>
            <a:r>
              <a:rPr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родственников</a:t>
            </a:r>
            <a:r>
              <a:rPr sz="1000" spc="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алкоголиков,</a:t>
            </a:r>
            <a:r>
              <a:rPr sz="1000" spc="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жизнь</a:t>
            </a:r>
            <a:r>
              <a:rPr sz="1000" spc="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sz="1000" spc="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эмоциональное</a:t>
            </a:r>
            <a:r>
              <a:rPr sz="1000" spc="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состояние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которых</a:t>
            </a:r>
            <a:r>
              <a:rPr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также</a:t>
            </a:r>
            <a:r>
              <a:rPr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оказалась</a:t>
            </a:r>
            <a:r>
              <a:rPr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</a:t>
            </a:r>
            <a:r>
              <a:rPr sz="1000" spc="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серьезным</a:t>
            </a:r>
            <a:r>
              <a:rPr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ударом</a:t>
            </a:r>
            <a:r>
              <a:rPr sz="10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вследствие</a:t>
            </a:r>
            <a:r>
              <a:rPr sz="1000" spc="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этой </a:t>
            </a:r>
            <a:r>
              <a:rPr sz="1000" spc="-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00" spc="-1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болезни</a:t>
            </a:r>
            <a:r>
              <a:rPr sz="10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63796" y="531709"/>
            <a:ext cx="401320" cy="430530"/>
            <a:chOff x="4371599" y="704400"/>
            <a:chExt cx="401320" cy="430530"/>
          </a:xfrm>
        </p:grpSpPr>
        <p:sp>
          <p:nvSpPr>
            <p:cNvPr id="5" name="object 5"/>
            <p:cNvSpPr/>
            <p:nvPr/>
          </p:nvSpPr>
          <p:spPr>
            <a:xfrm>
              <a:off x="4371599" y="733507"/>
              <a:ext cx="401320" cy="401320"/>
            </a:xfrm>
            <a:custGeom>
              <a:avLst/>
              <a:gdLst/>
              <a:ahLst/>
              <a:cxnLst/>
              <a:rect l="l" t="t" r="r" b="b"/>
              <a:pathLst>
                <a:path w="401320" h="401319">
                  <a:moveTo>
                    <a:pt x="200399" y="0"/>
                  </a:moveTo>
                  <a:lnTo>
                    <a:pt x="154450" y="5292"/>
                  </a:lnTo>
                  <a:lnTo>
                    <a:pt x="112269" y="20368"/>
                  </a:lnTo>
                  <a:lnTo>
                    <a:pt x="75060" y="44025"/>
                  </a:lnTo>
                  <a:lnTo>
                    <a:pt x="44025" y="75059"/>
                  </a:lnTo>
                  <a:lnTo>
                    <a:pt x="20369" y="112268"/>
                  </a:lnTo>
                  <a:lnTo>
                    <a:pt x="5292" y="154449"/>
                  </a:lnTo>
                  <a:lnTo>
                    <a:pt x="0" y="200399"/>
                  </a:lnTo>
                  <a:lnTo>
                    <a:pt x="5292" y="246349"/>
                  </a:lnTo>
                  <a:lnTo>
                    <a:pt x="20369" y="288530"/>
                  </a:lnTo>
                  <a:lnTo>
                    <a:pt x="44025" y="325740"/>
                  </a:lnTo>
                  <a:lnTo>
                    <a:pt x="75060" y="356774"/>
                  </a:lnTo>
                  <a:lnTo>
                    <a:pt x="112269" y="380431"/>
                  </a:lnTo>
                  <a:lnTo>
                    <a:pt x="154450" y="395507"/>
                  </a:lnTo>
                  <a:lnTo>
                    <a:pt x="200399" y="400800"/>
                  </a:lnTo>
                  <a:lnTo>
                    <a:pt x="246350" y="395507"/>
                  </a:lnTo>
                  <a:lnTo>
                    <a:pt x="288531" y="380431"/>
                  </a:lnTo>
                  <a:lnTo>
                    <a:pt x="325740" y="356774"/>
                  </a:lnTo>
                  <a:lnTo>
                    <a:pt x="356775" y="325740"/>
                  </a:lnTo>
                  <a:lnTo>
                    <a:pt x="380431" y="288530"/>
                  </a:lnTo>
                  <a:lnTo>
                    <a:pt x="395507" y="246349"/>
                  </a:lnTo>
                  <a:lnTo>
                    <a:pt x="400800" y="200399"/>
                  </a:lnTo>
                  <a:lnTo>
                    <a:pt x="395507" y="154449"/>
                  </a:lnTo>
                  <a:lnTo>
                    <a:pt x="380431" y="112268"/>
                  </a:lnTo>
                  <a:lnTo>
                    <a:pt x="356775" y="75059"/>
                  </a:lnTo>
                  <a:lnTo>
                    <a:pt x="325740" y="44025"/>
                  </a:lnTo>
                  <a:lnTo>
                    <a:pt x="288531" y="20368"/>
                  </a:lnTo>
                  <a:lnTo>
                    <a:pt x="246350" y="5292"/>
                  </a:lnTo>
                  <a:lnTo>
                    <a:pt x="200399" y="0"/>
                  </a:lnTo>
                  <a:close/>
                </a:path>
              </a:pathLst>
            </a:custGeom>
            <a:solidFill>
              <a:srgbClr val="99B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23774" y="704400"/>
              <a:ext cx="296449" cy="29644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371340" y="1951683"/>
            <a:ext cx="401320" cy="401320"/>
            <a:chOff x="4371599" y="1975065"/>
            <a:chExt cx="401320" cy="401320"/>
          </a:xfrm>
        </p:grpSpPr>
        <p:sp>
          <p:nvSpPr>
            <p:cNvPr id="8" name="object 8"/>
            <p:cNvSpPr/>
            <p:nvPr/>
          </p:nvSpPr>
          <p:spPr>
            <a:xfrm>
              <a:off x="4371599" y="1975065"/>
              <a:ext cx="401320" cy="401320"/>
            </a:xfrm>
            <a:custGeom>
              <a:avLst/>
              <a:gdLst/>
              <a:ahLst/>
              <a:cxnLst/>
              <a:rect l="l" t="t" r="r" b="b"/>
              <a:pathLst>
                <a:path w="401320" h="401319">
                  <a:moveTo>
                    <a:pt x="200399" y="0"/>
                  </a:moveTo>
                  <a:lnTo>
                    <a:pt x="154450" y="5292"/>
                  </a:lnTo>
                  <a:lnTo>
                    <a:pt x="112269" y="20368"/>
                  </a:lnTo>
                  <a:lnTo>
                    <a:pt x="75060" y="44025"/>
                  </a:lnTo>
                  <a:lnTo>
                    <a:pt x="44025" y="75059"/>
                  </a:lnTo>
                  <a:lnTo>
                    <a:pt x="20369" y="112268"/>
                  </a:lnTo>
                  <a:lnTo>
                    <a:pt x="5292" y="154449"/>
                  </a:lnTo>
                  <a:lnTo>
                    <a:pt x="0" y="200399"/>
                  </a:lnTo>
                  <a:lnTo>
                    <a:pt x="5292" y="246349"/>
                  </a:lnTo>
                  <a:lnTo>
                    <a:pt x="20369" y="288530"/>
                  </a:lnTo>
                  <a:lnTo>
                    <a:pt x="44025" y="325739"/>
                  </a:lnTo>
                  <a:lnTo>
                    <a:pt x="75060" y="356773"/>
                  </a:lnTo>
                  <a:lnTo>
                    <a:pt x="112269" y="380430"/>
                  </a:lnTo>
                  <a:lnTo>
                    <a:pt x="154450" y="395506"/>
                  </a:lnTo>
                  <a:lnTo>
                    <a:pt x="200399" y="400799"/>
                  </a:lnTo>
                  <a:lnTo>
                    <a:pt x="246350" y="395506"/>
                  </a:lnTo>
                  <a:lnTo>
                    <a:pt x="288531" y="380430"/>
                  </a:lnTo>
                  <a:lnTo>
                    <a:pt x="325740" y="356773"/>
                  </a:lnTo>
                  <a:lnTo>
                    <a:pt x="356775" y="325739"/>
                  </a:lnTo>
                  <a:lnTo>
                    <a:pt x="380431" y="288530"/>
                  </a:lnTo>
                  <a:lnTo>
                    <a:pt x="395507" y="246349"/>
                  </a:lnTo>
                  <a:lnTo>
                    <a:pt x="400800" y="200399"/>
                  </a:lnTo>
                  <a:lnTo>
                    <a:pt x="395507" y="154449"/>
                  </a:lnTo>
                  <a:lnTo>
                    <a:pt x="380431" y="112268"/>
                  </a:lnTo>
                  <a:lnTo>
                    <a:pt x="356775" y="75059"/>
                  </a:lnTo>
                  <a:lnTo>
                    <a:pt x="325740" y="44025"/>
                  </a:lnTo>
                  <a:lnTo>
                    <a:pt x="288531" y="20368"/>
                  </a:lnTo>
                  <a:lnTo>
                    <a:pt x="246350" y="5292"/>
                  </a:lnTo>
                  <a:lnTo>
                    <a:pt x="200399" y="0"/>
                  </a:lnTo>
                  <a:close/>
                </a:path>
              </a:pathLst>
            </a:custGeom>
            <a:solidFill>
              <a:srgbClr val="99B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39124" y="2001950"/>
              <a:ext cx="265751" cy="265751"/>
            </a:xfrm>
            <a:prstGeom prst="rect">
              <a:avLst/>
            </a:prstGeom>
          </p:spPr>
        </p:pic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4237038-3635-4186-A96C-C353525403F8}"/>
              </a:ext>
            </a:extLst>
          </p:cNvPr>
          <p:cNvSpPr/>
          <p:nvPr/>
        </p:nvSpPr>
        <p:spPr>
          <a:xfrm>
            <a:off x="165592" y="133350"/>
            <a:ext cx="3916679" cy="4901280"/>
          </a:xfrm>
          <a:prstGeom prst="rect">
            <a:avLst/>
          </a:prstGeom>
          <a:solidFill>
            <a:srgbClr val="465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object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14800"/>
            <a:ext cx="3349221" cy="24572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70D5EBA-4951-46E5-B572-16EE22440BFD}"/>
              </a:ext>
            </a:extLst>
          </p:cNvPr>
          <p:cNvSpPr txBox="1"/>
          <p:nvPr/>
        </p:nvSpPr>
        <p:spPr>
          <a:xfrm>
            <a:off x="435931" y="443437"/>
            <a:ext cx="3103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Реабилитационные программы центра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22DA312-00C5-443F-83F2-5CA50748EBFE}"/>
              </a:ext>
            </a:extLst>
          </p:cNvPr>
          <p:cNvSpPr txBox="1"/>
          <p:nvPr/>
        </p:nvSpPr>
        <p:spPr>
          <a:xfrm>
            <a:off x="435931" y="1406178"/>
            <a:ext cx="3077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настоящее время в центре работают две реабилитационные программы:</a:t>
            </a:r>
          </a:p>
          <a:p>
            <a:endParaRPr lang="ru-RU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ОСНОВНАЯ, СЕМЕЙНАЯ</a:t>
            </a:r>
          </a:p>
          <a:p>
            <a:endParaRPr lang="ru-RU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1D7E0BD-5C4C-4213-AD91-CF15BB9675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5683" y="2712419"/>
            <a:ext cx="3304971" cy="2203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8964295" cy="857046"/>
          </a:xfrm>
          <a:custGeom>
            <a:avLst/>
            <a:gdLst/>
            <a:ahLst/>
            <a:cxnLst/>
            <a:rect l="l" t="t" r="r" b="b"/>
            <a:pathLst>
              <a:path w="8964295" h="1549400">
                <a:moveTo>
                  <a:pt x="8963999" y="0"/>
                </a:moveTo>
                <a:lnTo>
                  <a:pt x="0" y="0"/>
                </a:lnTo>
                <a:lnTo>
                  <a:pt x="0" y="1548899"/>
                </a:lnTo>
                <a:lnTo>
                  <a:pt x="8963999" y="1548899"/>
                </a:lnTo>
                <a:lnTo>
                  <a:pt x="89639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53246" y="1075380"/>
            <a:ext cx="8237507" cy="387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76805" indent="-189865">
              <a:lnSpc>
                <a:spcPts val="1150"/>
              </a:lnSpc>
              <a:spcBef>
                <a:spcPts val="100"/>
              </a:spcBef>
              <a:buClr>
                <a:srgbClr val="88AEEC"/>
              </a:buClr>
              <a:buChar char="●"/>
              <a:tabLst>
                <a:tab pos="2377440" algn="l"/>
              </a:tabLst>
            </a:pPr>
            <a:r>
              <a:rPr lang="ru-RU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2020-й год стал самым трудным в истории некоммерческого Фонда «Реабилитационный центр «Дом надежды на Горе». Сочетание проблем, как внутренних организационных, так и, в первую очередь, всеобщих (пандемия коронавируса) привело к тому, что с мая 2020-го года Дом прекратил принимать граждан, нуждающихся в профессиональной помощи наших специалистов.</a:t>
            </a:r>
          </a:p>
          <a:p>
            <a:pPr marL="2378075" marR="5080" indent="-190500">
              <a:lnSpc>
                <a:spcPct val="98300"/>
              </a:lnSpc>
              <a:spcBef>
                <a:spcPts val="919"/>
              </a:spcBef>
              <a:buClr>
                <a:srgbClr val="88AEEC"/>
              </a:buClr>
              <a:buFontTx/>
              <a:buChar char="●"/>
              <a:tabLst>
                <a:tab pos="2377440" algn="l"/>
              </a:tabLst>
            </a:pP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378075" marR="5080" indent="-190500">
              <a:lnSpc>
                <a:spcPct val="98300"/>
              </a:lnSpc>
              <a:spcBef>
                <a:spcPts val="919"/>
              </a:spcBef>
              <a:buClr>
                <a:srgbClr val="88AEEC"/>
              </a:buClr>
              <a:buFontTx/>
              <a:buChar char="●"/>
              <a:tabLst>
                <a:tab pos="2377440" algn="l"/>
              </a:tabLst>
            </a:pPr>
            <a:r>
              <a:rPr lang="ru-RU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2021 году Попечительский совет, Президиум и инициативная группа Друзей Дома надежды на Горе провели активную работу по сохранению Дома и выводу его из сложившейся ситуации.  В апреле 2021 года была проведена перерегистрация Фонда по месту его фактического нахождения (Ломоносовский район), сменено исполнительное руководство Дома, проведен аудит, изысканы средства и проведены работы по консервации зданий и сооружений. Частично вернулись благотворители Дома.</a:t>
            </a:r>
            <a:endParaRPr spc="-5" dirty="0"/>
          </a:p>
          <a:p>
            <a:pPr marL="2187575" marR="118745">
              <a:lnSpc>
                <a:spcPct val="98300"/>
              </a:lnSpc>
              <a:buClr>
                <a:srgbClr val="88AEEC"/>
              </a:buClr>
              <a:tabLst>
                <a:tab pos="2377440" algn="l"/>
              </a:tabLst>
            </a:pPr>
            <a:endParaRPr lang="en-US" spc="-10" dirty="0"/>
          </a:p>
          <a:p>
            <a:pPr marL="2187575" marR="118745">
              <a:lnSpc>
                <a:spcPct val="98300"/>
              </a:lnSpc>
              <a:buClr>
                <a:srgbClr val="88AEEC"/>
              </a:buClr>
              <a:tabLst>
                <a:tab pos="2377440" algn="l"/>
              </a:tabLst>
            </a:pPr>
            <a:endParaRPr lang="en-US" spc="-10" dirty="0"/>
          </a:p>
          <a:p>
            <a:pPr marL="2378075" marR="118745" indent="-190500">
              <a:lnSpc>
                <a:spcPct val="98300"/>
              </a:lnSpc>
              <a:buClr>
                <a:srgbClr val="88AEEC"/>
              </a:buClr>
              <a:buChar char="●"/>
              <a:tabLst>
                <a:tab pos="2377440" algn="l"/>
              </a:tabLst>
            </a:pPr>
            <a:r>
              <a:rPr lang="ru-RU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июне 2021 года Дом надежды на Горе отметил своё 25-летие!</a:t>
            </a:r>
            <a:r>
              <a:rPr lang="en-US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с 1 июля 2021 года принял первых </a:t>
            </a:r>
            <a:r>
              <a:rPr lang="ru-RU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реабилитантов</a:t>
            </a:r>
            <a:r>
              <a:rPr lang="ru-RU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378075" marR="118745" indent="-190500">
              <a:lnSpc>
                <a:spcPct val="98300"/>
              </a:lnSpc>
              <a:buClr>
                <a:srgbClr val="88AEEC"/>
              </a:buClr>
              <a:buChar char="●"/>
              <a:tabLst>
                <a:tab pos="2377440" algn="l"/>
              </a:tabLst>
            </a:pP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378075" marR="118745" indent="-190500">
              <a:lnSpc>
                <a:spcPct val="98300"/>
              </a:lnSpc>
              <a:buClr>
                <a:srgbClr val="88AEEC"/>
              </a:buClr>
              <a:buChar char="●"/>
              <a:tabLst>
                <a:tab pos="2377440" algn="l"/>
              </a:tabLst>
            </a:pP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378075" marR="118745" indent="-190500">
              <a:lnSpc>
                <a:spcPct val="98300"/>
              </a:lnSpc>
              <a:buClr>
                <a:srgbClr val="88AEEC"/>
              </a:buClr>
              <a:buChar char="●"/>
              <a:tabLst>
                <a:tab pos="2377440" algn="l"/>
              </a:tabLst>
            </a:pPr>
            <a:r>
              <a:rPr lang="ru-RU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Основной принцип работы Фонда «РЦ «Дом надежды на </a:t>
            </a:r>
            <a:r>
              <a:rPr lang="ru-RU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</a:t>
            </a:r>
            <a:r>
              <a:rPr lang="ru-RU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- доступность каждому гражданину России!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378075" marR="118745" indent="-190500">
              <a:lnSpc>
                <a:spcPct val="98300"/>
              </a:lnSpc>
              <a:buClr>
                <a:srgbClr val="88AEEC"/>
              </a:buClr>
              <a:buChar char="●"/>
              <a:tabLst>
                <a:tab pos="2377440" algn="l"/>
              </a:tabLst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378075" marR="118745" indent="-190500">
              <a:lnSpc>
                <a:spcPct val="98300"/>
              </a:lnSpc>
              <a:buClr>
                <a:srgbClr val="88AEEC"/>
              </a:buClr>
              <a:buChar char="●"/>
              <a:tabLst>
                <a:tab pos="2377440" algn="l"/>
              </a:tabLst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378075" marR="118745" indent="-190500">
              <a:lnSpc>
                <a:spcPct val="98300"/>
              </a:lnSpc>
              <a:buClr>
                <a:srgbClr val="88AEEC"/>
              </a:buClr>
              <a:buChar char="●"/>
              <a:tabLst>
                <a:tab pos="2377440" algn="l"/>
              </a:tabLst>
            </a:pPr>
            <a:r>
              <a:rPr lang="ru-RU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и 25 лет назад,  «Дом надежды на Горе» принимает желающих пройти реабилитацию бесплатно!</a:t>
            </a:r>
          </a:p>
          <a:p>
            <a:pPr marL="2378075" marR="118745" indent="-190500">
              <a:lnSpc>
                <a:spcPct val="98300"/>
              </a:lnSpc>
              <a:buClr>
                <a:srgbClr val="88AEEC"/>
              </a:buClr>
              <a:buChar char="●"/>
              <a:tabLst>
                <a:tab pos="2377440" algn="l"/>
              </a:tabLst>
            </a:pPr>
            <a:endParaRPr spc="-10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19400" y="248988"/>
            <a:ext cx="3699802" cy="35907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300"/>
              </a:spcBef>
            </a:pPr>
            <a:r>
              <a:rPr lang="ru-RU" b="1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ПЕРЕЗАГРУЗКА 2021</a:t>
            </a:r>
            <a:endParaRPr b="1" spc="-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92700"/>
            <a:ext cx="2505075" cy="4771390"/>
            <a:chOff x="0" y="192700"/>
            <a:chExt cx="2505075" cy="4771390"/>
          </a:xfrm>
        </p:grpSpPr>
        <p:sp>
          <p:nvSpPr>
            <p:cNvPr id="6" name="object 6"/>
            <p:cNvSpPr/>
            <p:nvPr/>
          </p:nvSpPr>
          <p:spPr>
            <a:xfrm>
              <a:off x="180000" y="192700"/>
              <a:ext cx="2110740" cy="4771390"/>
            </a:xfrm>
            <a:custGeom>
              <a:avLst/>
              <a:gdLst/>
              <a:ahLst/>
              <a:cxnLst/>
              <a:rect l="l" t="t" r="r" b="b"/>
              <a:pathLst>
                <a:path w="2110740" h="4771390">
                  <a:moveTo>
                    <a:pt x="2110499" y="0"/>
                  </a:moveTo>
                  <a:lnTo>
                    <a:pt x="0" y="0"/>
                  </a:lnTo>
                  <a:lnTo>
                    <a:pt x="0" y="4770898"/>
                  </a:lnTo>
                  <a:lnTo>
                    <a:pt x="2110499" y="4770898"/>
                  </a:lnTo>
                  <a:lnTo>
                    <a:pt x="2110499" y="0"/>
                  </a:lnTo>
                  <a:close/>
                </a:path>
              </a:pathLst>
            </a:custGeom>
            <a:solidFill>
              <a:srgbClr val="99B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1163284"/>
              <a:ext cx="2505050" cy="32160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9824"/>
            <a:ext cx="3198495" cy="503126"/>
          </a:xfrm>
          <a:custGeom>
            <a:avLst/>
            <a:gdLst/>
            <a:ahLst/>
            <a:cxnLst/>
            <a:rect l="l" t="t" r="r" b="b"/>
            <a:pathLst>
              <a:path w="4163695" h="377825">
                <a:moveTo>
                  <a:pt x="4163399" y="0"/>
                </a:moveTo>
                <a:lnTo>
                  <a:pt x="0" y="0"/>
                </a:lnTo>
                <a:lnTo>
                  <a:pt x="0" y="377699"/>
                </a:lnTo>
                <a:lnTo>
                  <a:pt x="4163399" y="377699"/>
                </a:lnTo>
                <a:lnTo>
                  <a:pt x="41633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273373"/>
            <a:ext cx="2817495" cy="374333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ОМ В ЦИФРАХ</a:t>
            </a:r>
            <a:endParaRPr lang="ru-RU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76912D3B-8AE9-4D86-B54D-9B5E0F720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947" y="945605"/>
            <a:ext cx="4406053" cy="393166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BDEA52A9-59D5-4B5D-AED7-C462CE2CED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940842"/>
            <a:ext cx="3930988" cy="3924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9224"/>
            <a:ext cx="5410200" cy="2378289"/>
          </a:xfrm>
          <a:custGeom>
            <a:avLst/>
            <a:gdLst/>
            <a:ahLst/>
            <a:cxnLst/>
            <a:rect l="l" t="t" r="r" b="b"/>
            <a:pathLst>
              <a:path w="3599815" h="4784090">
                <a:moveTo>
                  <a:pt x="3599699" y="0"/>
                </a:moveTo>
                <a:lnTo>
                  <a:pt x="0" y="0"/>
                </a:lnTo>
                <a:lnTo>
                  <a:pt x="0" y="4783498"/>
                </a:lnTo>
                <a:lnTo>
                  <a:pt x="3599699" y="4783498"/>
                </a:lnTo>
                <a:lnTo>
                  <a:pt x="3599699" y="0"/>
                </a:lnTo>
                <a:close/>
              </a:path>
            </a:pathLst>
          </a:custGeom>
          <a:solidFill>
            <a:srgbClr val="465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209550"/>
            <a:ext cx="3711776" cy="75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25-летие Дома надежды на Горе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-88975" y="1258917"/>
            <a:ext cx="5194375" cy="10080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10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 июня 2021 года «Дом надежды на Горе» отметил своё 25-летие! 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endParaRPr lang="ru-RU" sz="10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10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Любовь и радость этого события ярко выражена более чем 250-ти публикациями в СМИ и социальных сетях, репортажами и сюжетами на телевидении и интернет-каналах!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362EEAF-AB49-4B77-933F-348D8FA04D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91" y="139224"/>
            <a:ext cx="3567434" cy="23782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74A5489-44E8-4C1A-852B-B28E5A8777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1570" y="2642076"/>
            <a:ext cx="2350101" cy="156673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FC6025F-5B40-4FAC-8D1F-53334329CD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3445" y="4278100"/>
            <a:ext cx="1128555" cy="75237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DBFB5CE-D875-4747-9E87-AC3F0F1EBC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4283898"/>
            <a:ext cx="1128555" cy="7523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9B07751-7C88-4275-93C1-D6328E840D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2635726"/>
            <a:ext cx="3552825" cy="236855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7D47D991-2353-4A43-A34B-0B553DC87E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957" y="2642076"/>
            <a:ext cx="2350101" cy="156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952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7A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997</TotalTime>
  <Words>1010</Words>
  <Application>Microsoft Office PowerPoint</Application>
  <PresentationFormat>Экран (16:9)</PresentationFormat>
  <Paragraphs>188</Paragraphs>
  <Slides>20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Слайд 1</vt:lpstr>
      <vt:lpstr>История Дома надежды на Горе</vt:lpstr>
      <vt:lpstr>Слайд 3</vt:lpstr>
      <vt:lpstr>Слайд 4</vt:lpstr>
      <vt:lpstr>Слайд 5</vt:lpstr>
      <vt:lpstr>Слайд 6</vt:lpstr>
      <vt:lpstr>ПЕРЕЗАГРУЗКА 2021</vt:lpstr>
      <vt:lpstr>ДОМ В ЦИФРАХ</vt:lpstr>
      <vt:lpstr>25-летие Дома надежды на Горе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</dc:creator>
  <cp:lastModifiedBy>Пользователь Windows</cp:lastModifiedBy>
  <cp:revision>26</cp:revision>
  <dcterms:created xsi:type="dcterms:W3CDTF">2022-01-21T12:14:13Z</dcterms:created>
  <dcterms:modified xsi:type="dcterms:W3CDTF">2022-01-24T16:55:48Z</dcterms:modified>
</cp:coreProperties>
</file>